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6.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7.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8.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1"/>
    <p:sldMasterId id="2147483690" r:id="rId2"/>
    <p:sldMasterId id="2147483720" r:id="rId3"/>
    <p:sldMasterId id="2147483660" r:id="rId4"/>
    <p:sldMasterId id="2147483700" r:id="rId5"/>
    <p:sldMasterId id="2147483730" r:id="rId6"/>
    <p:sldMasterId id="2147483650" r:id="rId7"/>
    <p:sldMasterId id="2147483680" r:id="rId8"/>
    <p:sldMasterId id="2147483710" r:id="rId9"/>
  </p:sldMasterIdLst>
  <p:notesMasterIdLst>
    <p:notesMasterId r:id="rId33"/>
  </p:notesMasterIdLst>
  <p:handoutMasterIdLst>
    <p:handoutMasterId r:id="rId34"/>
  </p:handoutMasterIdLst>
  <p:sldIdLst>
    <p:sldId id="256" r:id="rId10"/>
    <p:sldId id="301" r:id="rId11"/>
    <p:sldId id="296" r:id="rId12"/>
    <p:sldId id="298" r:id="rId13"/>
    <p:sldId id="297" r:id="rId14"/>
    <p:sldId id="299" r:id="rId15"/>
    <p:sldId id="300" r:id="rId16"/>
    <p:sldId id="269" r:id="rId17"/>
    <p:sldId id="258" r:id="rId18"/>
    <p:sldId id="277" r:id="rId19"/>
    <p:sldId id="278" r:id="rId20"/>
    <p:sldId id="276" r:id="rId21"/>
    <p:sldId id="275" r:id="rId22"/>
    <p:sldId id="291" r:id="rId23"/>
    <p:sldId id="284" r:id="rId24"/>
    <p:sldId id="285" r:id="rId25"/>
    <p:sldId id="286" r:id="rId26"/>
    <p:sldId id="287" r:id="rId27"/>
    <p:sldId id="289" r:id="rId28"/>
    <p:sldId id="290" r:id="rId29"/>
    <p:sldId id="293" r:id="rId30"/>
    <p:sldId id="295" r:id="rId31"/>
    <p:sldId id="281" r:id="rId3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99"/>
    <p:restoredTop sz="94658"/>
  </p:normalViewPr>
  <p:slideViewPr>
    <p:cSldViewPr showGuides="1">
      <p:cViewPr varScale="1">
        <p:scale>
          <a:sx n="138" d="100"/>
          <a:sy n="138" d="100"/>
        </p:scale>
        <p:origin x="104" y="312"/>
      </p:cViewPr>
      <p:guideLst>
        <p:guide orient="horz" pos="2160"/>
        <p:guide pos="3840"/>
      </p:guideLst>
    </p:cSldViewPr>
  </p:slideViewPr>
  <p:notesTextViewPr>
    <p:cViewPr>
      <p:scale>
        <a:sx n="1" d="1"/>
        <a:sy n="1" d="1"/>
      </p:scale>
      <p:origin x="0" y="0"/>
    </p:cViewPr>
  </p:notesTextViewPr>
  <p:notesViewPr>
    <p:cSldViewPr showGuides="1">
      <p:cViewPr varScale="1">
        <p:scale>
          <a:sx n="171" d="100"/>
          <a:sy n="171" d="100"/>
        </p:scale>
        <p:origin x="6552" y="176"/>
      </p:cViewPr>
      <p:guideLst/>
    </p:cSldViewPr>
  </p:notesViewPr>
  <p:gridSpacing cx="57150" cy="5715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21" Type="http://schemas.openxmlformats.org/officeDocument/2006/relationships/slide" Target="slides/slide12.xml"/><Relationship Id="rId34" Type="http://schemas.openxmlformats.org/officeDocument/2006/relationships/handoutMaster" Target="handoutMasters/handoutMaster1.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presProps" Target="presProps.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142A7F4-DCE4-FF44-C00C-2BA15349478E}"/>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F6C81B31-23B3-EDEC-91CB-5A0E4DA25AC8}"/>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00227317-E66C-7348-A22E-ED57EB59A2CF}" type="datetimeFigureOut">
              <a:rPr lang="en-US" smtClean="0"/>
              <a:t>8/7/2026</a:t>
            </a:fld>
            <a:endParaRPr lang="en-US"/>
          </a:p>
        </p:txBody>
      </p:sp>
      <p:sp>
        <p:nvSpPr>
          <p:cNvPr id="4" name="Footer Placeholder 3">
            <a:extLst>
              <a:ext uri="{FF2B5EF4-FFF2-40B4-BE49-F238E27FC236}">
                <a16:creationId xmlns:a16="http://schemas.microsoft.com/office/drawing/2014/main" id="{82D7E651-743A-7CEC-47FB-412E683EA08E}"/>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CC4A599-1B34-BBB1-A4E6-71CC28D2E64B}"/>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870D8BE5-A7AA-AD41-9BAE-EEB88E81C29D}" type="slidenum">
              <a:rPr lang="en-US" smtClean="0"/>
              <a:t>‹#›</a:t>
            </a:fld>
            <a:endParaRPr lang="en-US"/>
          </a:p>
        </p:txBody>
      </p:sp>
    </p:spTree>
    <p:extLst>
      <p:ext uri="{BB962C8B-B14F-4D97-AF65-F5344CB8AC3E}">
        <p14:creationId xmlns:p14="http://schemas.microsoft.com/office/powerpoint/2010/main" val="142979006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928" userDrawn="1">
          <p15:clr>
            <a:srgbClr val="F26B43"/>
          </p15:clr>
        </p15:guide>
        <p15:guide id="2" pos="2208"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137379D-1FCB-FD42-89F4-076C6B3C0FAA}" type="datetimeFigureOut">
              <a:rPr lang="en-US" smtClean="0"/>
              <a:t>8/7/2026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5A24F7D-CBAE-374F-8BC9-91B1F565EEAF}" type="slidenum">
              <a:rPr lang="en-US" smtClean="0"/>
              <a:t>‹#›</a:t>
            </a:fld>
            <a:endParaRPr lang="en-US"/>
          </a:p>
        </p:txBody>
      </p:sp>
    </p:spTree>
    <p:extLst>
      <p:ext uri="{BB962C8B-B14F-4D97-AF65-F5344CB8AC3E}">
        <p14:creationId xmlns:p14="http://schemas.microsoft.com/office/powerpoint/2010/main" val="1389695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928" userDrawn="1">
          <p15:clr>
            <a:srgbClr val="F26B43"/>
          </p15:clr>
        </p15:guide>
        <p15:guide id="2" pos="2208" userDrawn="1">
          <p15:clr>
            <a:srgbClr val="F26B43"/>
          </p15:clr>
        </p15:guide>
      </p15:sldGuideLst>
    </p:ext>
  </p:extLst>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18D1D-AB9D-A977-E24C-000FD9C576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B75FF5B-0A7F-F1B6-7F37-A511D4D2E2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692379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18D1D-AB9D-A977-E24C-000FD9C576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B75FF5B-0A7F-F1B6-7F37-A511D4D2E2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606371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C4B5B-B591-58E8-F426-6F2F4BAC81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F96752-5802-4ECC-0F26-6CB0AA36EB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8754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F85CF-12F1-ACB1-473C-D42FDB7633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C51EFD0-224B-BAB9-5F23-76251183415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3817012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6A53E-0703-D6CD-6C3F-D9369BB908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007790-B089-AD21-6961-0F6AE8BBDA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0AB342D-9B1B-6893-B9AB-B55462E112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80201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7AB70-3F01-C548-B292-C9F6693360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0A4A9E3-5EA4-33EA-EBDF-C7570ED7F6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7F782C-17F6-07BC-14EC-8234922352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7594FF-2F7E-EC76-3C84-FD964415BD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DF8A86-37F8-54EE-E6FF-D80D6309A5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07724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DC1F5-0A79-F58A-1F32-25EDF13F8C9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193305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42950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6F78D-EB21-02FF-EC84-D946882641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94E92C-5EB5-CBA5-FCDF-48CDBAA7D3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19BE9E1-FCDF-51A4-E9FA-02DEF1548C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6487158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11CD2-F000-AAE7-A30A-288456ECC0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DD1920-CCDF-1766-4C17-E00639584D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4BE644D-2A02-6B76-E95F-591155EB81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2418259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18D1D-AB9D-A977-E24C-000FD9C576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B75FF5B-0A7F-F1B6-7F37-A511D4D2E2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095469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C4B5B-B591-58E8-F426-6F2F4BAC81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F96752-5802-4ECC-0F26-6CB0AA36EB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723537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C4B5B-B591-58E8-F426-6F2F4BAC81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F96752-5802-4ECC-0F26-6CB0AA36EB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15853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F85CF-12F1-ACB1-473C-D42FDB7633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C51EFD0-224B-BAB9-5F23-76251183415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755149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6A53E-0703-D6CD-6C3F-D9369BB908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007790-B089-AD21-6961-0F6AE8BBDA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0AB342D-9B1B-6893-B9AB-B55462E112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53186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7AB70-3F01-C548-B292-C9F6693360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0A4A9E3-5EA4-33EA-EBDF-C7570ED7F6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7F782C-17F6-07BC-14EC-8234922352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7594FF-2F7E-EC76-3C84-FD964415BD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DF8A86-37F8-54EE-E6FF-D80D6309A5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13285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DC1F5-0A79-F58A-1F32-25EDF13F8C9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808878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75815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6F78D-EB21-02FF-EC84-D946882641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94E92C-5EB5-CBA5-FCDF-48CDBAA7D3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19BE9E1-FCDF-51A4-E9FA-02DEF1548C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116137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11CD2-F000-AAE7-A30A-288456ECC0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DD1920-CCDF-1766-4C17-E00639584D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4BE644D-2A02-6B76-E95F-591155EB81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2045996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18D1D-AB9D-A977-E24C-000FD9C576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B75FF5B-0A7F-F1B6-7F37-A511D4D2E2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8136474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C4B5B-B591-58E8-F426-6F2F4BAC81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F96752-5802-4ECC-0F26-6CB0AA36EB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3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F85CF-12F1-ACB1-473C-D42FDB7633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C51EFD0-224B-BAB9-5F23-76251183415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38840447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F85CF-12F1-ACB1-473C-D42FDB7633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C51EFD0-224B-BAB9-5F23-76251183415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23236406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6A53E-0703-D6CD-6C3F-D9369BB908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007790-B089-AD21-6961-0F6AE8BBDA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0AB342D-9B1B-6893-B9AB-B55462E112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83509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7AB70-3F01-C548-B292-C9F6693360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0A4A9E3-5EA4-33EA-EBDF-C7570ED7F6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7F782C-17F6-07BC-14EC-8234922352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7594FF-2F7E-EC76-3C84-FD964415BD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DF8A86-37F8-54EE-E6FF-D80D6309A5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267337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DC1F5-0A79-F58A-1F32-25EDF13F8C9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32277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882520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6F78D-EB21-02FF-EC84-D946882641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94E92C-5EB5-CBA5-FCDF-48CDBAA7D3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19BE9E1-FCDF-51A4-E9FA-02DEF1548C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537826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11CD2-F000-AAE7-A30A-288456ECC0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DD1920-CCDF-1766-4C17-E00639584D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4BE644D-2A02-6B76-E95F-591155EB81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8903042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18D1D-AB9D-A977-E24C-000FD9C576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B75FF5B-0A7F-F1B6-7F37-A511D4D2E2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9079883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C4B5B-B591-58E8-F426-6F2F4BAC81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F96752-5802-4ECC-0F26-6CB0AA36EB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25658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F85CF-12F1-ACB1-473C-D42FDB7633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C51EFD0-224B-BAB9-5F23-76251183415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409986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6A53E-0703-D6CD-6C3F-D9369BB908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007790-B089-AD21-6961-0F6AE8BBDA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0AB342D-9B1B-6893-B9AB-B55462E112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58316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6A53E-0703-D6CD-6C3F-D9369BB908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007790-B089-AD21-6961-0F6AE8BBDA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0AB342D-9B1B-6893-B9AB-B55462E112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78812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7AB70-3F01-C548-B292-C9F6693360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0A4A9E3-5EA4-33EA-EBDF-C7570ED7F6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7F782C-17F6-07BC-14EC-8234922352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7594FF-2F7E-EC76-3C84-FD964415BD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DF8A86-37F8-54EE-E6FF-D80D6309A5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48289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DC1F5-0A79-F58A-1F32-25EDF13F8C9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732623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03390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6F78D-EB21-02FF-EC84-D946882641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94E92C-5EB5-CBA5-FCDF-48CDBAA7D3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19BE9E1-FCDF-51A4-E9FA-02DEF1548C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7714667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11CD2-F000-AAE7-A30A-288456ECC0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DD1920-CCDF-1766-4C17-E00639584D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4BE644D-2A02-6B76-E95F-591155EB81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0129693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18D1D-AB9D-A977-E24C-000FD9C576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B75FF5B-0A7F-F1B6-7F37-A511D4D2E2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9533757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C4B5B-B591-58E8-F426-6F2F4BAC81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F96752-5802-4ECC-0F26-6CB0AA36EB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208971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F85CF-12F1-ACB1-473C-D42FDB7633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C51EFD0-224B-BAB9-5F23-76251183415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22738790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6A53E-0703-D6CD-6C3F-D9369BB908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007790-B089-AD21-6961-0F6AE8BBDA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0AB342D-9B1B-6893-B9AB-B55462E112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24208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7AB70-3F01-C548-B292-C9F6693360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0A4A9E3-5EA4-33EA-EBDF-C7570ED7F6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7F782C-17F6-07BC-14EC-8234922352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7594FF-2F7E-EC76-3C84-FD964415BD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DF8A86-37F8-54EE-E6FF-D80D6309A5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3341349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7AB70-3F01-C548-B292-C9F6693360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0A4A9E3-5EA4-33EA-EBDF-C7570ED7F6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7F782C-17F6-07BC-14EC-8234922352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7594FF-2F7E-EC76-3C84-FD964415BD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DF8A86-37F8-54EE-E6FF-D80D6309A5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93005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DC1F5-0A79-F58A-1F32-25EDF13F8C9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4599944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306298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6F78D-EB21-02FF-EC84-D946882641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94E92C-5EB5-CBA5-FCDF-48CDBAA7D3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19BE9E1-FCDF-51A4-E9FA-02DEF1548C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80389273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11CD2-F000-AAE7-A30A-288456ECC0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DD1920-CCDF-1766-4C17-E00639584D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4BE644D-2A02-6B76-E95F-591155EB81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85681823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18D1D-AB9D-A977-E24C-000FD9C576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B75FF5B-0A7F-F1B6-7F37-A511D4D2E2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1388753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C4B5B-B591-58E8-F426-6F2F4BAC81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F96752-5802-4ECC-0F26-6CB0AA36EB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77001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F85CF-12F1-ACB1-473C-D42FDB7633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C51EFD0-224B-BAB9-5F23-76251183415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197652446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6A53E-0703-D6CD-6C3F-D9369BB908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007790-B089-AD21-6961-0F6AE8BBDA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0AB342D-9B1B-6893-B9AB-B55462E112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91742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7AB70-3F01-C548-B292-C9F6693360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0A4A9E3-5EA4-33EA-EBDF-C7570ED7F6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7F782C-17F6-07BC-14EC-8234922352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7594FF-2F7E-EC76-3C84-FD964415BD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DF8A86-37F8-54EE-E6FF-D80D6309A5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15192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DC1F5-0A79-F58A-1F32-25EDF13F8C9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362757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DC1F5-0A79-F58A-1F32-25EDF13F8C9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4951993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793318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6F78D-EB21-02FF-EC84-D946882641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94E92C-5EB5-CBA5-FCDF-48CDBAA7D3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19BE9E1-FCDF-51A4-E9FA-02DEF1548C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57043650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11CD2-F000-AAE7-A30A-288456ECC0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DD1920-CCDF-1766-4C17-E00639584D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4BE644D-2A02-6B76-E95F-591155EB81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77949519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18D1D-AB9D-A977-E24C-000FD9C576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B75FF5B-0A7F-F1B6-7F37-A511D4D2E2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65833176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C4B5B-B591-58E8-F426-6F2F4BAC81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F96752-5802-4ECC-0F26-6CB0AA36EB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266622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F85CF-12F1-ACB1-473C-D42FDB7633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C51EFD0-224B-BAB9-5F23-76251183415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150363271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6A53E-0703-D6CD-6C3F-D9369BB908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007790-B089-AD21-6961-0F6AE8BBDA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0AB342D-9B1B-6893-B9AB-B55462E112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078520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7AB70-3F01-C548-B292-C9F6693360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0A4A9E3-5EA4-33EA-EBDF-C7570ED7F6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7F782C-17F6-07BC-14EC-8234922352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7594FF-2F7E-EC76-3C84-FD964415BD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DF8A86-37F8-54EE-E6FF-D80D6309A5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2858160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DC1F5-0A79-F58A-1F32-25EDF13F8C9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35670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9176879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834291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6F78D-EB21-02FF-EC84-D946882641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94E92C-5EB5-CBA5-FCDF-48CDBAA7D3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19BE9E1-FCDF-51A4-E9FA-02DEF1548C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0564863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11CD2-F000-AAE7-A30A-288456ECC0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DD1920-CCDF-1766-4C17-E00639584D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4BE644D-2A02-6B76-E95F-591155EB81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83262138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18D1D-AB9D-A977-E24C-000FD9C576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B75FF5B-0A7F-F1B6-7F37-A511D4D2E2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59916591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C4B5B-B591-58E8-F426-6F2F4BAC81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F96752-5802-4ECC-0F26-6CB0AA36EB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8070680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F85CF-12F1-ACB1-473C-D42FDB7633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C51EFD0-224B-BAB9-5F23-76251183415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334847336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6A53E-0703-D6CD-6C3F-D9369BB908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007790-B089-AD21-6961-0F6AE8BBDA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0AB342D-9B1B-6893-B9AB-B55462E112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6758112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7AB70-3F01-C548-B292-C9F6693360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0A4A9E3-5EA4-33EA-EBDF-C7570ED7F6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7F782C-17F6-07BC-14EC-8234922352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7594FF-2F7E-EC76-3C84-FD964415BD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DF8A86-37F8-54EE-E6FF-D80D6309A5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5906410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DC1F5-0A79-F58A-1F32-25EDF13F8C9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2794460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835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6F78D-EB21-02FF-EC84-D946882641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94E92C-5EB5-CBA5-FCDF-48CDBAA7D3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19BE9E1-FCDF-51A4-E9FA-02DEF1548C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72072819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6F78D-EB21-02FF-EC84-D946882641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94E92C-5EB5-CBA5-FCDF-48CDBAA7D3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19BE9E1-FCDF-51A4-E9FA-02DEF1548C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17399543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11CD2-F000-AAE7-A30A-288456ECC0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DD1920-CCDF-1766-4C17-E00639584D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4BE644D-2A02-6B76-E95F-591155EB81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256653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11CD2-F000-AAE7-A30A-288456ECC0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DD1920-CCDF-1766-4C17-E00639584D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4BE644D-2A02-6B76-E95F-591155EB81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681429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2.jp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3.jpg"/><Relationship Id="rId5" Type="http://schemas.openxmlformats.org/officeDocument/2006/relationships/slideLayout" Target="../slideLayouts/slideLayout23.xml"/><Relationship Id="rId10" Type="http://schemas.openxmlformats.org/officeDocument/2006/relationships/theme" Target="../theme/theme3.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image" Target="../media/image4.jpg"/><Relationship Id="rId5" Type="http://schemas.openxmlformats.org/officeDocument/2006/relationships/slideLayout" Target="../slideLayouts/slideLayout32.xml"/><Relationship Id="rId10" Type="http://schemas.openxmlformats.org/officeDocument/2006/relationships/theme" Target="../theme/theme4.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image" Target="../media/image5.jpg"/><Relationship Id="rId5" Type="http://schemas.openxmlformats.org/officeDocument/2006/relationships/slideLayout" Target="../slideLayouts/slideLayout41.xml"/><Relationship Id="rId10" Type="http://schemas.openxmlformats.org/officeDocument/2006/relationships/theme" Target="../theme/theme5.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image" Target="../media/image6.jpg"/><Relationship Id="rId5" Type="http://schemas.openxmlformats.org/officeDocument/2006/relationships/slideLayout" Target="../slideLayouts/slideLayout50.xml"/><Relationship Id="rId10" Type="http://schemas.openxmlformats.org/officeDocument/2006/relationships/theme" Target="../theme/theme6.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image" Target="../media/image7.png"/><Relationship Id="rId5" Type="http://schemas.openxmlformats.org/officeDocument/2006/relationships/slideLayout" Target="../slideLayouts/slideLayout59.xml"/><Relationship Id="rId10" Type="http://schemas.openxmlformats.org/officeDocument/2006/relationships/theme" Target="../theme/theme7.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image" Target="../media/image8.jpg"/><Relationship Id="rId5" Type="http://schemas.openxmlformats.org/officeDocument/2006/relationships/slideLayout" Target="../slideLayouts/slideLayout68.xml"/><Relationship Id="rId10" Type="http://schemas.openxmlformats.org/officeDocument/2006/relationships/theme" Target="../theme/theme8.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image" Target="../media/image9.png"/><Relationship Id="rId5" Type="http://schemas.openxmlformats.org/officeDocument/2006/relationships/slideLayout" Target="../slideLayouts/slideLayout77.xml"/><Relationship Id="rId10" Type="http://schemas.openxmlformats.org/officeDocument/2006/relationships/theme" Target="../theme/theme9.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BEE9A0-E31A-0E03-D0B1-1297F23353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9DD8D6-FE48-72C4-DE44-B0B1A6B427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00836497"/>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p:txStyles>
    <p:titleStyle>
      <a:lvl1pPr algn="l" defTabSz="914400" rtl="0" eaLnBrk="1" latinLnBrk="0" hangingPunct="1">
        <a:lnSpc>
          <a:spcPct val="90000"/>
        </a:lnSpc>
        <a:spcBef>
          <a:spcPct val="0"/>
        </a:spcBef>
        <a:buNone/>
        <a:defRPr sz="3600" b="1" i="0" kern="1200">
          <a:solidFill>
            <a:schemeClr val="tx1"/>
          </a:solidFill>
          <a:latin typeface="Avenir Next LT Pro Demi" panose="020B0504020202020204"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venir Next LT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venir Next LT Pro" panose="020B050402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venir Next LT Pro" panose="020B050402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Next LT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BEE9A0-E31A-0E03-D0B1-1297F23353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9DD8D6-FE48-72C4-DE44-B0B1A6B427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9904556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Lst>
  <p:txStyles>
    <p:titleStyle>
      <a:lvl1pPr algn="l" defTabSz="914400" rtl="0" eaLnBrk="1" latinLnBrk="0" hangingPunct="1">
        <a:lnSpc>
          <a:spcPct val="90000"/>
        </a:lnSpc>
        <a:spcBef>
          <a:spcPct val="0"/>
        </a:spcBef>
        <a:buNone/>
        <a:defRPr sz="3600" b="1" i="0" kern="1200">
          <a:solidFill>
            <a:schemeClr val="bg1"/>
          </a:solidFill>
          <a:latin typeface="Avenir Next LT Pro Demi" panose="020B0504020202020204"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Avenir Next LT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Avenir Next LT Pro" panose="020B050402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Avenir Next LT Pro" panose="020B050402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Avenir Next LT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BEE9A0-E31A-0E03-D0B1-1297F23353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9DD8D6-FE48-72C4-DE44-B0B1A6B427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7790353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Lst>
  <p:txStyles>
    <p:titleStyle>
      <a:lvl1pPr algn="l" defTabSz="914400" rtl="0" eaLnBrk="1" latinLnBrk="0" hangingPunct="1">
        <a:lnSpc>
          <a:spcPct val="90000"/>
        </a:lnSpc>
        <a:spcBef>
          <a:spcPct val="0"/>
        </a:spcBef>
        <a:buNone/>
        <a:defRPr sz="3600" b="1" i="0" kern="1200">
          <a:solidFill>
            <a:schemeClr val="bg1">
              <a:lumMod val="75000"/>
            </a:schemeClr>
          </a:solidFill>
          <a:latin typeface="Avenir Next LT Pro Demi" panose="020B0504020202020204"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lumMod val="85000"/>
            </a:schemeClr>
          </a:solidFill>
          <a:latin typeface="Avenir Next LT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lumMod val="85000"/>
            </a:schemeClr>
          </a:solidFill>
          <a:latin typeface="Avenir Next LT Pro" panose="020B050402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lumMod val="85000"/>
            </a:schemeClr>
          </a:solidFill>
          <a:latin typeface="Avenir Next LT Pro" panose="020B050402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lumMod val="85000"/>
            </a:schemeClr>
          </a:solidFill>
          <a:latin typeface="Avenir Next LT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lumMod val="85000"/>
            </a:schemeClr>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BEE9A0-E31A-0E03-D0B1-1297F23353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9DD8D6-FE48-72C4-DE44-B0B1A6B427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9984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400" rtl="0" eaLnBrk="1" latinLnBrk="0" hangingPunct="1">
        <a:lnSpc>
          <a:spcPct val="90000"/>
        </a:lnSpc>
        <a:spcBef>
          <a:spcPct val="0"/>
        </a:spcBef>
        <a:buNone/>
        <a:defRPr sz="3600" b="1" i="0" kern="1200">
          <a:solidFill>
            <a:schemeClr val="tx1"/>
          </a:solidFill>
          <a:latin typeface="Avenir Next LT Pro Demi" panose="020B0504020202020204"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venir Next LT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venir Next LT Pro" panose="020B050402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venir Next LT Pro" panose="020B050402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Next LT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BEE9A0-E31A-0E03-D0B1-1297F23353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9DD8D6-FE48-72C4-DE44-B0B1A6B427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4295162"/>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Lst>
  <p:txStyles>
    <p:titleStyle>
      <a:lvl1pPr algn="l" defTabSz="914400" rtl="0" eaLnBrk="1" latinLnBrk="0" hangingPunct="1">
        <a:lnSpc>
          <a:spcPct val="90000"/>
        </a:lnSpc>
        <a:spcBef>
          <a:spcPct val="0"/>
        </a:spcBef>
        <a:buNone/>
        <a:defRPr sz="3600" b="1" i="0" kern="1200">
          <a:solidFill>
            <a:schemeClr val="bg1"/>
          </a:solidFill>
          <a:latin typeface="Avenir Next LT Pro Demi" panose="020B0504020202020204"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Avenir Next LT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Avenir Next LT Pro" panose="020B050402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Avenir Next LT Pro" panose="020B050402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Avenir Next LT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BEE9A0-E31A-0E03-D0B1-1297F23353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9DD8D6-FE48-72C4-DE44-B0B1A6B427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219444"/>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Lst>
  <p:txStyles>
    <p:titleStyle>
      <a:lvl1pPr algn="l" defTabSz="914400" rtl="0" eaLnBrk="1" latinLnBrk="0" hangingPunct="1">
        <a:lnSpc>
          <a:spcPct val="90000"/>
        </a:lnSpc>
        <a:spcBef>
          <a:spcPct val="0"/>
        </a:spcBef>
        <a:buNone/>
        <a:defRPr sz="3600" b="1" i="0" kern="1200">
          <a:solidFill>
            <a:schemeClr val="bg1">
              <a:lumMod val="75000"/>
            </a:schemeClr>
          </a:solidFill>
          <a:latin typeface="Avenir Next LT Pro Demi" panose="020B0504020202020204"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lumMod val="85000"/>
            </a:schemeClr>
          </a:solidFill>
          <a:latin typeface="Avenir Next LT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lumMod val="85000"/>
            </a:schemeClr>
          </a:solidFill>
          <a:latin typeface="Avenir Next LT Pro" panose="020B050402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lumMod val="85000"/>
            </a:schemeClr>
          </a:solidFill>
          <a:latin typeface="Avenir Next LT Pro" panose="020B050402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lumMod val="85000"/>
            </a:schemeClr>
          </a:solidFill>
          <a:latin typeface="Avenir Next LT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lumMod val="85000"/>
            </a:schemeClr>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BEE9A0-E31A-0E03-D0B1-1297F23353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9DD8D6-FE48-72C4-DE44-B0B1A6B427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34037390"/>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Lst>
  <p:txStyles>
    <p:titleStyle>
      <a:lvl1pPr algn="l" defTabSz="914400" rtl="0" eaLnBrk="1" latinLnBrk="0" hangingPunct="1">
        <a:lnSpc>
          <a:spcPct val="90000"/>
        </a:lnSpc>
        <a:spcBef>
          <a:spcPct val="0"/>
        </a:spcBef>
        <a:buNone/>
        <a:defRPr sz="3600" b="1" i="0" kern="1200">
          <a:solidFill>
            <a:schemeClr val="tx1"/>
          </a:solidFill>
          <a:latin typeface="Avenir Next LT Pro Demi" panose="020B0504020202020204"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venir Next LT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venir Next LT Pro" panose="020B050402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venir Next LT Pro" panose="020B050402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Next LT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BEE9A0-E31A-0E03-D0B1-1297F23353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9DD8D6-FE48-72C4-DE44-B0B1A6B427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0261554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Lst>
  <p:txStyles>
    <p:titleStyle>
      <a:lvl1pPr algn="l" defTabSz="914400" rtl="0" eaLnBrk="1" latinLnBrk="0" hangingPunct="1">
        <a:lnSpc>
          <a:spcPct val="90000"/>
        </a:lnSpc>
        <a:spcBef>
          <a:spcPct val="0"/>
        </a:spcBef>
        <a:buNone/>
        <a:defRPr sz="3600" b="1" i="0" kern="1200">
          <a:solidFill>
            <a:schemeClr val="bg1"/>
          </a:solidFill>
          <a:latin typeface="Avenir Next LT Pro Demi" panose="020B0504020202020204"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Avenir Next LT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Avenir Next LT Pro" panose="020B050402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Avenir Next LT Pro" panose="020B050402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Avenir Next LT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BEE9A0-E31A-0E03-D0B1-1297F23353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9DD8D6-FE48-72C4-DE44-B0B1A6B427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4650356"/>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Lst>
  <p:txStyles>
    <p:titleStyle>
      <a:lvl1pPr algn="l" defTabSz="914400" rtl="0" eaLnBrk="1" latinLnBrk="0" hangingPunct="1">
        <a:lnSpc>
          <a:spcPct val="90000"/>
        </a:lnSpc>
        <a:spcBef>
          <a:spcPct val="0"/>
        </a:spcBef>
        <a:buNone/>
        <a:defRPr sz="3600" b="1" i="0" kern="1200">
          <a:solidFill>
            <a:schemeClr val="bg1">
              <a:lumMod val="75000"/>
            </a:schemeClr>
          </a:solidFill>
          <a:latin typeface="Avenir Next LT Pro Demi" panose="020B0504020202020204"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lumMod val="85000"/>
            </a:schemeClr>
          </a:solidFill>
          <a:latin typeface="Avenir Next LT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lumMod val="85000"/>
            </a:schemeClr>
          </a:solidFill>
          <a:latin typeface="Avenir Next LT Pro" panose="020B050402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lumMod val="85000"/>
            </a:schemeClr>
          </a:solidFill>
          <a:latin typeface="Avenir Next LT Pro" panose="020B050402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lumMod val="85000"/>
            </a:schemeClr>
          </a:solidFill>
          <a:latin typeface="Avenir Next LT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lumMod val="85000"/>
            </a:schemeClr>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studentcenter.siu.edu/rsoscheduling.php"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procurement.siu.edu/how-to/appcaterers.php"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studentcenter.siu.edu/online-ems-scheduling-instructions.pdf" TargetMode="External"/><Relationship Id="rId2" Type="http://schemas.openxmlformats.org/officeDocument/2006/relationships/hyperlink" Target="mailto:studentcenterscheduling@siu.edu" TargetMode="External"/><Relationship Id="rId1" Type="http://schemas.openxmlformats.org/officeDocument/2006/relationships/slideLayout" Target="../slideLayouts/slideLayout2.xml"/><Relationship Id="rId5" Type="http://schemas.openxmlformats.org/officeDocument/2006/relationships/hyperlink" Target="https://www.surveymonkey.com/r/666NVT5" TargetMode="External"/><Relationship Id="rId4" Type="http://schemas.openxmlformats.org/officeDocument/2006/relationships/hyperlink" Target="https://www.surveymonkey.com/r/TZPZ78G"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mailto:studentcenterscheduling@siu.edu" TargetMode="External"/><Relationship Id="rId2" Type="http://schemas.openxmlformats.org/officeDocument/2006/relationships/hyperlink" Target="https://www.surveymonkey.com/r/JNMYN7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8ED44A0-F826-3737-3E9D-30D5998982DD}"/>
              </a:ext>
            </a:extLst>
          </p:cNvPr>
          <p:cNvSpPr>
            <a:spLocks noGrp="1"/>
          </p:cNvSpPr>
          <p:nvPr>
            <p:ph type="subTitle" idx="1"/>
          </p:nvPr>
        </p:nvSpPr>
        <p:spPr>
          <a:xfrm>
            <a:off x="1352550" y="4629150"/>
            <a:ext cx="9144000" cy="685800"/>
          </a:xfrm>
        </p:spPr>
        <p:txBody>
          <a:bodyPr anchor="ctr">
            <a:normAutofit/>
          </a:bodyPr>
          <a:lstStyle/>
          <a:p>
            <a:r>
              <a:rPr lang="en-US" sz="3200" b="1" dirty="0">
                <a:latin typeface="Avenir Next LT Pro Demi" panose="020B0504020202020204" pitchFamily="34" charset="77"/>
              </a:rPr>
              <a:t>Student Center RSO Scheduling Information</a:t>
            </a:r>
          </a:p>
        </p:txBody>
      </p:sp>
      <p:pic>
        <p:nvPicPr>
          <p:cNvPr id="5" name="Picture 4" descr="A logo with a dog head and a letter s&#10;&#10;AI-generated content may be incorrect.">
            <a:extLst>
              <a:ext uri="{FF2B5EF4-FFF2-40B4-BE49-F238E27FC236}">
                <a16:creationId xmlns:a16="http://schemas.microsoft.com/office/drawing/2014/main" id="{7339CD42-5A39-9EA6-F208-08CD2573325F}"/>
              </a:ext>
            </a:extLst>
          </p:cNvPr>
          <p:cNvPicPr>
            <a:picLocks noChangeAspect="1"/>
          </p:cNvPicPr>
          <p:nvPr/>
        </p:nvPicPr>
        <p:blipFill>
          <a:blip r:embed="rId2"/>
          <a:stretch>
            <a:fillRect/>
          </a:stretch>
        </p:blipFill>
        <p:spPr>
          <a:xfrm>
            <a:off x="2724150" y="1257300"/>
            <a:ext cx="6259168" cy="2440015"/>
          </a:xfrm>
          <a:prstGeom prst="rect">
            <a:avLst/>
          </a:prstGeom>
        </p:spPr>
      </p:pic>
    </p:spTree>
    <p:extLst>
      <p:ext uri="{BB962C8B-B14F-4D97-AF65-F5344CB8AC3E}">
        <p14:creationId xmlns:p14="http://schemas.microsoft.com/office/powerpoint/2010/main" val="1829094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056C80-5BC4-C046-B664-89AB28794A57}"/>
              </a:ext>
            </a:extLst>
          </p:cNvPr>
          <p:cNvSpPr>
            <a:spLocks noGrp="1"/>
          </p:cNvSpPr>
          <p:nvPr>
            <p:ph idx="1"/>
          </p:nvPr>
        </p:nvSpPr>
        <p:spPr>
          <a:xfrm>
            <a:off x="838200" y="285750"/>
            <a:ext cx="10515600" cy="5891213"/>
          </a:xfrm>
        </p:spPr>
        <p:txBody>
          <a:bodyPr/>
          <a:lstStyle/>
          <a:p>
            <a:r>
              <a:rPr lang="en-US" dirty="0"/>
              <a:t>RSOs, or their guests, may not move tables or chairs in the Student Center.  Setups and diagrams of the room must be confirmed during the reservation process. </a:t>
            </a:r>
          </a:p>
          <a:p>
            <a:endParaRPr lang="en-US" dirty="0"/>
          </a:p>
          <a:p>
            <a:r>
              <a:rPr lang="en-US" dirty="0"/>
              <a:t>To show a movie in the Student Center (to the public or within an RSO), the RSO must obtain movie rights.  The Office of Student Engagement can assist. </a:t>
            </a:r>
          </a:p>
          <a:p>
            <a:endParaRPr lang="en-US" dirty="0"/>
          </a:p>
          <a:p>
            <a:r>
              <a:rPr lang="en-US" dirty="0"/>
              <a:t>“Messy” events that include paint, glue, extra sticky tape, feathers, etc. must be held on the Red Tile flooring on the 1</a:t>
            </a:r>
            <a:r>
              <a:rPr lang="en-US" baseline="30000" dirty="0"/>
              <a:t>st</a:t>
            </a:r>
            <a:r>
              <a:rPr lang="en-US" dirty="0"/>
              <a:t> floor.</a:t>
            </a:r>
          </a:p>
          <a:p>
            <a:endParaRPr lang="en-US" dirty="0"/>
          </a:p>
        </p:txBody>
      </p:sp>
    </p:spTree>
    <p:extLst>
      <p:ext uri="{BB962C8B-B14F-4D97-AF65-F5344CB8AC3E}">
        <p14:creationId xmlns:p14="http://schemas.microsoft.com/office/powerpoint/2010/main" val="363453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76817-4FB3-065C-3C51-2105DCB0B5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5E3BC8-282D-08EE-8721-7C9CE5433F0D}"/>
              </a:ext>
            </a:extLst>
          </p:cNvPr>
          <p:cNvSpPr>
            <a:spLocks noGrp="1"/>
          </p:cNvSpPr>
          <p:nvPr>
            <p:ph type="title"/>
          </p:nvPr>
        </p:nvSpPr>
        <p:spPr>
          <a:xfrm>
            <a:off x="495300" y="285750"/>
            <a:ext cx="10515600" cy="606425"/>
          </a:xfrm>
        </p:spPr>
        <p:txBody>
          <a:bodyPr/>
          <a:lstStyle/>
          <a:p>
            <a:r>
              <a:rPr lang="en-US" dirty="0"/>
              <a:t>Reservations that have Expenses:</a:t>
            </a:r>
          </a:p>
        </p:txBody>
      </p:sp>
      <p:sp>
        <p:nvSpPr>
          <p:cNvPr id="3" name="Content Placeholder 2">
            <a:extLst>
              <a:ext uri="{FF2B5EF4-FFF2-40B4-BE49-F238E27FC236}">
                <a16:creationId xmlns:a16="http://schemas.microsoft.com/office/drawing/2014/main" id="{5A9D5797-C9F6-1A9B-198A-D37047023258}"/>
              </a:ext>
            </a:extLst>
          </p:cNvPr>
          <p:cNvSpPr>
            <a:spLocks noGrp="1"/>
          </p:cNvSpPr>
          <p:nvPr>
            <p:ph idx="1"/>
          </p:nvPr>
        </p:nvSpPr>
        <p:spPr>
          <a:xfrm>
            <a:off x="323850" y="1143000"/>
            <a:ext cx="11544300" cy="5033963"/>
          </a:xfrm>
        </p:spPr>
        <p:txBody>
          <a:bodyPr>
            <a:normAutofit lnSpcReduction="10000"/>
          </a:bodyPr>
          <a:lstStyle/>
          <a:p>
            <a:r>
              <a:rPr lang="en-US" dirty="0"/>
              <a:t>Accountants in the Office of Student Engagement (OSE) oversee RSO expenditures.</a:t>
            </a:r>
          </a:p>
          <a:p>
            <a:pPr marL="0" indent="0">
              <a:buNone/>
            </a:pPr>
            <a:endParaRPr lang="en-US" dirty="0"/>
          </a:p>
          <a:p>
            <a:r>
              <a:rPr lang="en-US" dirty="0"/>
              <a:t>RSOs that host meetings/events in the Student Center will need to have money in their on-campus RSO account for any expenses.</a:t>
            </a:r>
          </a:p>
          <a:p>
            <a:pPr marL="0" indent="0">
              <a:buNone/>
            </a:pPr>
            <a:r>
              <a:rPr lang="en-US" dirty="0"/>
              <a:t>  </a:t>
            </a:r>
          </a:p>
          <a:p>
            <a:r>
              <a:rPr lang="en-US" dirty="0"/>
              <a:t>In order to move forward with a reservation that has expenses, the OSE Accountants must confirm the reservation. </a:t>
            </a:r>
          </a:p>
          <a:p>
            <a:pPr marL="0" indent="0">
              <a:buNone/>
            </a:pPr>
            <a:endParaRPr lang="en-US" dirty="0"/>
          </a:p>
          <a:p>
            <a:r>
              <a:rPr lang="en-US" dirty="0"/>
              <a:t>If the RSO does not have money in the RSO account </a:t>
            </a:r>
            <a:r>
              <a:rPr lang="en-US" b="1" u="sng" dirty="0"/>
              <a:t>prior to </a:t>
            </a:r>
            <a:r>
              <a:rPr lang="en-US" dirty="0"/>
              <a:t>the event, the event will be cancelled.</a:t>
            </a:r>
          </a:p>
        </p:txBody>
      </p:sp>
    </p:spTree>
    <p:extLst>
      <p:ext uri="{BB962C8B-B14F-4D97-AF65-F5344CB8AC3E}">
        <p14:creationId xmlns:p14="http://schemas.microsoft.com/office/powerpoint/2010/main" val="1115665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DF1ED-F05A-D0F2-6D91-49CF2923D5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FAD77D-9F50-3D82-CD3C-A7B747194097}"/>
              </a:ext>
            </a:extLst>
          </p:cNvPr>
          <p:cNvSpPr>
            <a:spLocks noGrp="1"/>
          </p:cNvSpPr>
          <p:nvPr>
            <p:ph type="title"/>
          </p:nvPr>
        </p:nvSpPr>
        <p:spPr/>
        <p:txBody>
          <a:bodyPr/>
          <a:lstStyle/>
          <a:p>
            <a:r>
              <a:rPr lang="en-US" dirty="0"/>
              <a:t>Scheduling in the Student Center</a:t>
            </a:r>
            <a:br>
              <a:rPr lang="en-US" dirty="0"/>
            </a:br>
            <a:endParaRPr lang="en-US" dirty="0"/>
          </a:p>
        </p:txBody>
      </p:sp>
      <p:sp>
        <p:nvSpPr>
          <p:cNvPr id="3" name="Content Placeholder 2">
            <a:extLst>
              <a:ext uri="{FF2B5EF4-FFF2-40B4-BE49-F238E27FC236}">
                <a16:creationId xmlns:a16="http://schemas.microsoft.com/office/drawing/2014/main" id="{D3C6B593-807B-835B-41BF-63F39F10695D}"/>
              </a:ext>
            </a:extLst>
          </p:cNvPr>
          <p:cNvSpPr>
            <a:spLocks noGrp="1"/>
          </p:cNvSpPr>
          <p:nvPr>
            <p:ph idx="1"/>
          </p:nvPr>
        </p:nvSpPr>
        <p:spPr>
          <a:xfrm>
            <a:off x="381000" y="914400"/>
            <a:ext cx="11372850" cy="5407025"/>
          </a:xfrm>
        </p:spPr>
        <p:txBody>
          <a:bodyPr>
            <a:normAutofit/>
          </a:bodyPr>
          <a:lstStyle/>
          <a:p>
            <a:pPr marL="0" indent="0">
              <a:buNone/>
            </a:pPr>
            <a:endParaRPr lang="en-US" b="1" dirty="0"/>
          </a:p>
          <a:p>
            <a:pPr marL="0" indent="0">
              <a:buNone/>
            </a:pPr>
            <a:r>
              <a:rPr lang="en-US" b="1" dirty="0"/>
              <a:t>RSO No-Show Policy:</a:t>
            </a:r>
          </a:p>
          <a:p>
            <a:pPr marL="0" indent="0">
              <a:buNone/>
            </a:pPr>
            <a:r>
              <a:rPr lang="en-US" dirty="0"/>
              <a:t>“No Show” defined: RSO is not present in the scheduled space thirty (30) minutes after the scheduled start time. Thirty (30) minutes after the scheduled start time, the room will be locked and availability shall be at Student Center Event Services’ discretion. </a:t>
            </a:r>
          </a:p>
          <a:p>
            <a:pPr marL="0" indent="0">
              <a:buNone/>
            </a:pPr>
            <a:r>
              <a:rPr lang="en-US" sz="2200" dirty="0"/>
              <a:t>• 1st “No Show”: Warning email sent to certified officer(s) and advisor</a:t>
            </a:r>
          </a:p>
          <a:p>
            <a:pPr marL="0" indent="0">
              <a:buNone/>
            </a:pPr>
            <a:r>
              <a:rPr lang="en-US" sz="2200" dirty="0"/>
              <a:t>• 2nd “No Show”: Email notification sent to certified officer(s) and advisor, and the RSO will be charged the RSO room rental rate fee </a:t>
            </a:r>
          </a:p>
          <a:p>
            <a:pPr marL="0" indent="0">
              <a:buNone/>
            </a:pPr>
            <a:r>
              <a:rPr lang="en-US" sz="2200" dirty="0"/>
              <a:t>• 3rd “No Show”: Email notification sent to certified officer(s) and advisor, the RSO will be charged the RSO room rental rate fee, and the RSO will be suspended from room scheduling privileges for sixteen (16) academic weeks, not including summer session.</a:t>
            </a:r>
          </a:p>
        </p:txBody>
      </p:sp>
    </p:spTree>
    <p:extLst>
      <p:ext uri="{BB962C8B-B14F-4D97-AF65-F5344CB8AC3E}">
        <p14:creationId xmlns:p14="http://schemas.microsoft.com/office/powerpoint/2010/main" val="731961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82A7E-41A1-97D5-4A07-7BEEC1DB34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50F181-77BA-F12C-48DE-2DAF78A6CAEA}"/>
              </a:ext>
            </a:extLst>
          </p:cNvPr>
          <p:cNvSpPr>
            <a:spLocks noGrp="1"/>
          </p:cNvSpPr>
          <p:nvPr>
            <p:ph type="title"/>
          </p:nvPr>
        </p:nvSpPr>
        <p:spPr/>
        <p:txBody>
          <a:bodyPr/>
          <a:lstStyle/>
          <a:p>
            <a:r>
              <a:rPr lang="en-US" dirty="0"/>
              <a:t>Scheduling in the Student Center</a:t>
            </a:r>
            <a:br>
              <a:rPr lang="en-US" dirty="0"/>
            </a:br>
            <a:endParaRPr lang="en-US" dirty="0"/>
          </a:p>
        </p:txBody>
      </p:sp>
      <p:sp>
        <p:nvSpPr>
          <p:cNvPr id="3" name="Content Placeholder 2">
            <a:extLst>
              <a:ext uri="{FF2B5EF4-FFF2-40B4-BE49-F238E27FC236}">
                <a16:creationId xmlns:a16="http://schemas.microsoft.com/office/drawing/2014/main" id="{1575253B-0599-BB12-4252-BF494483A316}"/>
              </a:ext>
            </a:extLst>
          </p:cNvPr>
          <p:cNvSpPr>
            <a:spLocks noGrp="1"/>
          </p:cNvSpPr>
          <p:nvPr>
            <p:ph idx="1"/>
          </p:nvPr>
        </p:nvSpPr>
        <p:spPr>
          <a:xfrm>
            <a:off x="209550" y="1371600"/>
            <a:ext cx="11830050" cy="4522788"/>
          </a:xfrm>
        </p:spPr>
        <p:txBody>
          <a:bodyPr>
            <a:normAutofit/>
          </a:bodyPr>
          <a:lstStyle/>
          <a:p>
            <a:pPr marL="0" indent="0">
              <a:buNone/>
            </a:pPr>
            <a:endParaRPr lang="en-US" dirty="0"/>
          </a:p>
          <a:p>
            <a:pPr marL="0" indent="0" algn="ctr">
              <a:buNone/>
            </a:pPr>
            <a:r>
              <a:rPr lang="en-US" dirty="0"/>
              <a:t>RSOs may use rooms in the Student Center for free or at a reduced cost. </a:t>
            </a:r>
            <a:r>
              <a:rPr lang="en-US" sz="1800" dirty="0"/>
              <a:t>(Audio/Visual, catering, reset fees, etc. may add additional expenses)</a:t>
            </a:r>
          </a:p>
          <a:p>
            <a:pPr marL="457200" lvl="1" indent="0">
              <a:buNone/>
            </a:pPr>
            <a:endParaRPr lang="en-US" dirty="0"/>
          </a:p>
        </p:txBody>
      </p:sp>
      <p:graphicFrame>
        <p:nvGraphicFramePr>
          <p:cNvPr id="4" name="Table 3">
            <a:extLst>
              <a:ext uri="{FF2B5EF4-FFF2-40B4-BE49-F238E27FC236}">
                <a16:creationId xmlns:a16="http://schemas.microsoft.com/office/drawing/2014/main" id="{B8A12E4D-39D3-E146-59B2-CBAB6A2C75E6}"/>
              </a:ext>
            </a:extLst>
          </p:cNvPr>
          <p:cNvGraphicFramePr>
            <a:graphicFrameLocks noGrp="1"/>
          </p:cNvGraphicFramePr>
          <p:nvPr>
            <p:extLst>
              <p:ext uri="{D42A27DB-BD31-4B8C-83A1-F6EECF244321}">
                <p14:modId xmlns:p14="http://schemas.microsoft.com/office/powerpoint/2010/main" val="818758459"/>
              </p:ext>
            </p:extLst>
          </p:nvPr>
        </p:nvGraphicFramePr>
        <p:xfrm>
          <a:off x="1381125" y="2857500"/>
          <a:ext cx="9429750" cy="2931160"/>
        </p:xfrm>
        <a:graphic>
          <a:graphicData uri="http://schemas.openxmlformats.org/drawingml/2006/table">
            <a:tbl>
              <a:tblPr firstRow="1" bandRow="1">
                <a:tableStyleId>{5C22544A-7EE6-4342-B048-85BDC9FD1C3A}</a:tableStyleId>
              </a:tblPr>
              <a:tblGrid>
                <a:gridCol w="3943350">
                  <a:extLst>
                    <a:ext uri="{9D8B030D-6E8A-4147-A177-3AD203B41FA5}">
                      <a16:colId xmlns:a16="http://schemas.microsoft.com/office/drawing/2014/main" val="864441723"/>
                    </a:ext>
                  </a:extLst>
                </a:gridCol>
                <a:gridCol w="5486400">
                  <a:extLst>
                    <a:ext uri="{9D8B030D-6E8A-4147-A177-3AD203B41FA5}">
                      <a16:colId xmlns:a16="http://schemas.microsoft.com/office/drawing/2014/main" val="330201980"/>
                    </a:ext>
                  </a:extLst>
                </a:gridCol>
              </a:tblGrid>
              <a:tr h="370840">
                <a:tc gridSpan="2">
                  <a:txBody>
                    <a:bodyPr/>
                    <a:lstStyle/>
                    <a:p>
                      <a:pPr algn="ctr"/>
                      <a:r>
                        <a:rPr lang="en-US" dirty="0"/>
                        <a:t>RSO Room Rental Rates for 2026-2027</a:t>
                      </a:r>
                    </a:p>
                  </a:txBody>
                  <a:tcPr/>
                </a:tc>
                <a:tc hMerge="1">
                  <a:txBody>
                    <a:bodyPr/>
                    <a:lstStyle/>
                    <a:p>
                      <a:endParaRPr lang="en-US" dirty="0"/>
                    </a:p>
                  </a:txBody>
                  <a:tcPr/>
                </a:tc>
                <a:extLst>
                  <a:ext uri="{0D108BD9-81ED-4DB2-BD59-A6C34878D82A}">
                    <a16:rowId xmlns:a16="http://schemas.microsoft.com/office/drawing/2014/main" val="320945275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River Rooms (2</a:t>
                      </a:r>
                      <a:r>
                        <a:rPr lang="en-US" baseline="30000" dirty="0"/>
                        <a:t>nd</a:t>
                      </a:r>
                      <a:r>
                        <a:rPr lang="en-US" dirty="0"/>
                        <a:t> Floor): FREE</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Old Main Room: $50 Half Day, $100 Full Day</a:t>
                      </a:r>
                    </a:p>
                    <a:p>
                      <a:endParaRPr lang="en-US" dirty="0"/>
                    </a:p>
                  </a:txBody>
                  <a:tcPr/>
                </a:tc>
                <a:extLst>
                  <a:ext uri="{0D108BD9-81ED-4DB2-BD59-A6C34878D82A}">
                    <a16:rowId xmlns:a16="http://schemas.microsoft.com/office/drawing/2014/main" val="1868681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Towne Rooms (1</a:t>
                      </a:r>
                      <a:r>
                        <a:rPr lang="en-US" baseline="30000" dirty="0"/>
                        <a:t>st</a:t>
                      </a:r>
                      <a:r>
                        <a:rPr lang="en-US" dirty="0"/>
                        <a:t> Floor): FREE</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Auditorium: $50 Half Day, $100 Full Day</a:t>
                      </a:r>
                    </a:p>
                    <a:p>
                      <a:endParaRPr lang="en-US" dirty="0"/>
                    </a:p>
                  </a:txBody>
                  <a:tcPr/>
                </a:tc>
                <a:extLst>
                  <a:ext uri="{0D108BD9-81ED-4DB2-BD59-A6C34878D82A}">
                    <a16:rowId xmlns:a16="http://schemas.microsoft.com/office/drawing/2014/main" val="93564705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Cambria (1</a:t>
                      </a:r>
                      <a:r>
                        <a:rPr lang="en-US" baseline="30000" dirty="0"/>
                        <a:t>st</a:t>
                      </a:r>
                      <a:r>
                        <a:rPr lang="en-US" dirty="0"/>
                        <a:t> Floor): FREE</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Ballroom D: $100 Half Day, $200 Full Day</a:t>
                      </a:r>
                    </a:p>
                    <a:p>
                      <a:endParaRPr lang="en-US" dirty="0"/>
                    </a:p>
                  </a:txBody>
                  <a:tcPr/>
                </a:tc>
                <a:extLst>
                  <a:ext uri="{0D108BD9-81ED-4DB2-BD59-A6C34878D82A}">
                    <a16:rowId xmlns:a16="http://schemas.microsoft.com/office/drawing/2014/main" val="417921695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Activity Rooms (3</a:t>
                      </a:r>
                      <a:r>
                        <a:rPr lang="en-US" baseline="30000" dirty="0"/>
                        <a:t>rd</a:t>
                      </a:r>
                      <a:r>
                        <a:rPr lang="en-US" dirty="0"/>
                        <a:t> Floor): FREE</a:t>
                      </a:r>
                    </a:p>
                    <a:p>
                      <a:endParaRPr lang="en-US" dirty="0"/>
                    </a:p>
                  </a:txBody>
                  <a:tcPr/>
                </a:tc>
                <a:tc>
                  <a:txBody>
                    <a:bodyPr/>
                    <a:lstStyle/>
                    <a:p>
                      <a:r>
                        <a:rPr lang="en-US" dirty="0"/>
                        <a:t>Ballroom B: $50 Half Day, $100 Full Day</a:t>
                      </a:r>
                    </a:p>
                  </a:txBody>
                  <a:tcPr/>
                </a:tc>
                <a:extLst>
                  <a:ext uri="{0D108BD9-81ED-4DB2-BD59-A6C34878D82A}">
                    <a16:rowId xmlns:a16="http://schemas.microsoft.com/office/drawing/2014/main" val="2985630512"/>
                  </a:ext>
                </a:extLst>
              </a:tr>
            </a:tbl>
          </a:graphicData>
        </a:graphic>
      </p:graphicFrame>
    </p:spTree>
    <p:extLst>
      <p:ext uri="{BB962C8B-B14F-4D97-AF65-F5344CB8AC3E}">
        <p14:creationId xmlns:p14="http://schemas.microsoft.com/office/powerpoint/2010/main" val="3063730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C1167-757D-BE6C-0D91-609C92B796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30525F-9E08-7A99-D553-36DA8A5246CF}"/>
              </a:ext>
            </a:extLst>
          </p:cNvPr>
          <p:cNvSpPr>
            <a:spLocks noGrp="1"/>
          </p:cNvSpPr>
          <p:nvPr>
            <p:ph type="title"/>
          </p:nvPr>
        </p:nvSpPr>
        <p:spPr>
          <a:xfrm>
            <a:off x="495300" y="285750"/>
            <a:ext cx="10515600" cy="606425"/>
          </a:xfrm>
        </p:spPr>
        <p:txBody>
          <a:bodyPr/>
          <a:lstStyle/>
          <a:p>
            <a:r>
              <a:rPr lang="en-US" dirty="0"/>
              <a:t>Online Scheduling on EMS:</a:t>
            </a:r>
          </a:p>
        </p:txBody>
      </p:sp>
      <p:sp>
        <p:nvSpPr>
          <p:cNvPr id="3" name="Content Placeholder 2">
            <a:extLst>
              <a:ext uri="{FF2B5EF4-FFF2-40B4-BE49-F238E27FC236}">
                <a16:creationId xmlns:a16="http://schemas.microsoft.com/office/drawing/2014/main" id="{327AC014-EB37-6EDB-8825-5C217DDA96A1}"/>
              </a:ext>
            </a:extLst>
          </p:cNvPr>
          <p:cNvSpPr>
            <a:spLocks noGrp="1"/>
          </p:cNvSpPr>
          <p:nvPr>
            <p:ph idx="1"/>
          </p:nvPr>
        </p:nvSpPr>
        <p:spPr>
          <a:xfrm>
            <a:off x="323850" y="1143000"/>
            <a:ext cx="11544300" cy="5033963"/>
          </a:xfrm>
        </p:spPr>
        <p:txBody>
          <a:bodyPr>
            <a:normAutofit fontScale="92500"/>
          </a:bodyPr>
          <a:lstStyle/>
          <a:p>
            <a:r>
              <a:rPr lang="en-US" dirty="0"/>
              <a:t>EMS is the scheduling software to reserve space on campus. </a:t>
            </a:r>
          </a:p>
          <a:p>
            <a:endParaRPr lang="en-US" dirty="0"/>
          </a:p>
          <a:p>
            <a:r>
              <a:rPr lang="en-US" dirty="0"/>
              <a:t>All RSO Scheduling Officers are encouraged to create an account on EMS.</a:t>
            </a:r>
          </a:p>
          <a:p>
            <a:endParaRPr lang="en-US" dirty="0"/>
          </a:p>
          <a:p>
            <a:r>
              <a:rPr lang="en-US" dirty="0"/>
              <a:t>RSOs are strongly encouraged to use EMS when reserving simple, meetings/events.  </a:t>
            </a:r>
          </a:p>
          <a:p>
            <a:pPr marL="0" indent="0">
              <a:buNone/>
            </a:pPr>
            <a:endParaRPr lang="en-US" dirty="0"/>
          </a:p>
          <a:p>
            <a:r>
              <a:rPr lang="en-US" dirty="0"/>
              <a:t>Information on how to create an EMS account and what rooms are reservable via EMS are located on the Student Center website.</a:t>
            </a:r>
          </a:p>
          <a:p>
            <a:endParaRPr lang="en-US" dirty="0"/>
          </a:p>
          <a:p>
            <a:r>
              <a:rPr lang="en-US"/>
              <a:t>Instructions:  </a:t>
            </a:r>
            <a:r>
              <a:rPr lang="en-US">
                <a:hlinkClick r:id="rId2" tooltip="https://studentcenter.siu.edu/rsoscheduling.php"/>
              </a:rPr>
              <a:t>https://studentcenter.siu.edu/rsoscheduling.php</a:t>
            </a:r>
            <a:endParaRPr lang="en-US" dirty="0"/>
          </a:p>
          <a:p>
            <a:pPr marL="0" indent="0">
              <a:buNone/>
            </a:pPr>
            <a:endParaRPr lang="en-US" dirty="0"/>
          </a:p>
        </p:txBody>
      </p:sp>
    </p:spTree>
    <p:extLst>
      <p:ext uri="{BB962C8B-B14F-4D97-AF65-F5344CB8AC3E}">
        <p14:creationId xmlns:p14="http://schemas.microsoft.com/office/powerpoint/2010/main" val="3717435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D48C5-EF14-B6E2-BF77-3E3867DE976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3E3DEBD-08E7-D3F7-678C-54A4FA1DCA73}"/>
              </a:ext>
            </a:extLst>
          </p:cNvPr>
          <p:cNvSpPr>
            <a:spLocks noGrp="1"/>
          </p:cNvSpPr>
          <p:nvPr>
            <p:ph type="body" idx="1"/>
          </p:nvPr>
        </p:nvSpPr>
        <p:spPr>
          <a:xfrm>
            <a:off x="781050" y="971550"/>
            <a:ext cx="10515600" cy="4146550"/>
          </a:xfrm>
        </p:spPr>
        <p:txBody>
          <a:bodyPr>
            <a:normAutofit/>
          </a:bodyPr>
          <a:lstStyle/>
          <a:p>
            <a:pPr algn="ctr"/>
            <a:r>
              <a:rPr lang="en-US" sz="3600" b="1" dirty="0">
                <a:solidFill>
                  <a:schemeClr val="bg1"/>
                </a:solidFill>
              </a:rPr>
              <a:t>While it is the RSO’s responsibility to read and follow all policies of the SIU Student Center, the next several slides highlight:</a:t>
            </a:r>
          </a:p>
          <a:p>
            <a:pPr algn="ctr"/>
            <a:endParaRPr lang="en-US" sz="3600" b="1" dirty="0">
              <a:solidFill>
                <a:schemeClr val="bg1"/>
              </a:solidFill>
            </a:endParaRPr>
          </a:p>
          <a:p>
            <a:pPr algn="ctr"/>
            <a:r>
              <a:rPr lang="en-US" sz="3600" b="1" dirty="0">
                <a:solidFill>
                  <a:schemeClr val="bg1"/>
                </a:solidFill>
              </a:rPr>
              <a:t>CATERING GUIDELINES</a:t>
            </a:r>
            <a:endParaRPr lang="en-US" sz="3600" dirty="0">
              <a:solidFill>
                <a:schemeClr val="bg1"/>
              </a:solidFill>
            </a:endParaRPr>
          </a:p>
        </p:txBody>
      </p:sp>
    </p:spTree>
    <p:extLst>
      <p:ext uri="{BB962C8B-B14F-4D97-AF65-F5344CB8AC3E}">
        <p14:creationId xmlns:p14="http://schemas.microsoft.com/office/powerpoint/2010/main" val="7779069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02222-1CD1-2EB0-D2FC-A503CF96B1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26BB45-43AB-D4C4-5261-48DB31F701AE}"/>
              </a:ext>
            </a:extLst>
          </p:cNvPr>
          <p:cNvSpPr>
            <a:spLocks noGrp="1"/>
          </p:cNvSpPr>
          <p:nvPr>
            <p:ph type="title"/>
          </p:nvPr>
        </p:nvSpPr>
        <p:spPr>
          <a:xfrm>
            <a:off x="495300" y="285750"/>
            <a:ext cx="10515600" cy="606425"/>
          </a:xfrm>
        </p:spPr>
        <p:txBody>
          <a:bodyPr/>
          <a:lstStyle/>
          <a:p>
            <a:r>
              <a:rPr lang="en-US" dirty="0"/>
              <a:t>Catering:</a:t>
            </a:r>
          </a:p>
        </p:txBody>
      </p:sp>
      <p:sp>
        <p:nvSpPr>
          <p:cNvPr id="3" name="Content Placeholder 2">
            <a:extLst>
              <a:ext uri="{FF2B5EF4-FFF2-40B4-BE49-F238E27FC236}">
                <a16:creationId xmlns:a16="http://schemas.microsoft.com/office/drawing/2014/main" id="{CC56BD42-72A8-61D1-7C04-3E9F96E6C5F9}"/>
              </a:ext>
            </a:extLst>
          </p:cNvPr>
          <p:cNvSpPr>
            <a:spLocks noGrp="1"/>
          </p:cNvSpPr>
          <p:nvPr>
            <p:ph idx="1"/>
          </p:nvPr>
        </p:nvSpPr>
        <p:spPr>
          <a:xfrm>
            <a:off x="152400" y="971550"/>
            <a:ext cx="11887200" cy="5143500"/>
          </a:xfrm>
        </p:spPr>
        <p:txBody>
          <a:bodyPr>
            <a:normAutofit fontScale="92500"/>
          </a:bodyPr>
          <a:lstStyle/>
          <a:p>
            <a:r>
              <a:rPr lang="en-US" dirty="0"/>
              <a:t>Pre-packaged items (such as chips, cookies, granola bars, etc.) are allowed at certain meetings/events.  However, Student Center Events Services must be notified.  Events over 75 attendees will occur an additional per person charge for pre-packaged items.</a:t>
            </a:r>
          </a:p>
          <a:p>
            <a:pPr marL="0" indent="0">
              <a:buNone/>
            </a:pPr>
            <a:endParaRPr lang="en-US" dirty="0"/>
          </a:p>
          <a:p>
            <a:r>
              <a:rPr lang="en-US" dirty="0"/>
              <a:t>Popcorn &amp; pizza are allowed in the Student Center, but there is a $.50 per person charge.  Student Center Event Services must be notified. </a:t>
            </a:r>
          </a:p>
          <a:p>
            <a:pPr marL="0" indent="0">
              <a:buNone/>
            </a:pPr>
            <a:r>
              <a:rPr lang="en-US" dirty="0"/>
              <a:t>  </a:t>
            </a:r>
          </a:p>
          <a:p>
            <a:r>
              <a:rPr lang="en-US" dirty="0"/>
              <a:t>In order to move forward with a reservation that has expenses, the OSE Accountants must confirm the reservation. </a:t>
            </a:r>
          </a:p>
          <a:p>
            <a:pPr marL="0" indent="0">
              <a:buNone/>
            </a:pPr>
            <a:endParaRPr lang="en-US" dirty="0"/>
          </a:p>
          <a:p>
            <a:r>
              <a:rPr lang="en-US" dirty="0"/>
              <a:t>Homemade food is not allowed at meetings/events in the Student Center</a:t>
            </a:r>
          </a:p>
        </p:txBody>
      </p:sp>
    </p:spTree>
    <p:extLst>
      <p:ext uri="{BB962C8B-B14F-4D97-AF65-F5344CB8AC3E}">
        <p14:creationId xmlns:p14="http://schemas.microsoft.com/office/powerpoint/2010/main" val="3509630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61A73-49EB-39C6-CF4E-7C0548FAD9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9B1DDE-A772-2C5C-B7BC-86476F54013D}"/>
              </a:ext>
            </a:extLst>
          </p:cNvPr>
          <p:cNvSpPr>
            <a:spLocks noGrp="1"/>
          </p:cNvSpPr>
          <p:nvPr>
            <p:ph type="title"/>
          </p:nvPr>
        </p:nvSpPr>
        <p:spPr>
          <a:xfrm>
            <a:off x="495300" y="285750"/>
            <a:ext cx="10515600" cy="606425"/>
          </a:xfrm>
        </p:spPr>
        <p:txBody>
          <a:bodyPr/>
          <a:lstStyle/>
          <a:p>
            <a:r>
              <a:rPr lang="en-US" dirty="0"/>
              <a:t>Catering:</a:t>
            </a:r>
          </a:p>
        </p:txBody>
      </p:sp>
      <p:sp>
        <p:nvSpPr>
          <p:cNvPr id="3" name="Content Placeholder 2">
            <a:extLst>
              <a:ext uri="{FF2B5EF4-FFF2-40B4-BE49-F238E27FC236}">
                <a16:creationId xmlns:a16="http://schemas.microsoft.com/office/drawing/2014/main" id="{292DAD30-02B3-FBE5-2EDC-E994C752B2EA}"/>
              </a:ext>
            </a:extLst>
          </p:cNvPr>
          <p:cNvSpPr>
            <a:spLocks noGrp="1"/>
          </p:cNvSpPr>
          <p:nvPr>
            <p:ph idx="1"/>
          </p:nvPr>
        </p:nvSpPr>
        <p:spPr>
          <a:xfrm>
            <a:off x="152400" y="971550"/>
            <a:ext cx="11887200" cy="5033963"/>
          </a:xfrm>
        </p:spPr>
        <p:txBody>
          <a:bodyPr>
            <a:normAutofit/>
          </a:bodyPr>
          <a:lstStyle/>
          <a:p>
            <a:r>
              <a:rPr lang="en-US" dirty="0"/>
              <a:t>Meetings/events held in the Student Center must be catered by a vendor on </a:t>
            </a:r>
            <a:r>
              <a:rPr lang="en-US" dirty="0">
                <a:hlinkClick r:id="rId2"/>
              </a:rPr>
              <a:t>SIU’s Approved Catering List</a:t>
            </a:r>
            <a:r>
              <a:rPr lang="en-US" dirty="0"/>
              <a:t>. </a:t>
            </a:r>
          </a:p>
          <a:p>
            <a:pPr marL="0" indent="0">
              <a:buNone/>
            </a:pPr>
            <a:endParaRPr lang="en-US" dirty="0"/>
          </a:p>
          <a:p>
            <a:r>
              <a:rPr lang="en-US" dirty="0"/>
              <a:t>Catered meals add an additional $1 per person charge.</a:t>
            </a:r>
          </a:p>
          <a:p>
            <a:endParaRPr lang="en-US" dirty="0"/>
          </a:p>
          <a:p>
            <a:r>
              <a:rPr lang="en-US" dirty="0"/>
              <a:t>RSO members are not allowed to serve food, even if it’s dropped off by a SIU Approved Caterer. </a:t>
            </a:r>
          </a:p>
          <a:p>
            <a:endParaRPr lang="en-US" dirty="0"/>
          </a:p>
          <a:p>
            <a:r>
              <a:rPr lang="en-US" dirty="0"/>
              <a:t>Only Pepsi products may be used in the Student Center.</a:t>
            </a:r>
          </a:p>
          <a:p>
            <a:pPr lvl="1"/>
            <a:r>
              <a:rPr lang="en-US" dirty="0"/>
              <a:t>Tea/Lemonde/Water in a serving container provided by a caterer is ok. </a:t>
            </a:r>
          </a:p>
          <a:p>
            <a:pPr marL="0" indent="0">
              <a:buNone/>
            </a:pPr>
            <a:endParaRPr lang="en-US" dirty="0"/>
          </a:p>
        </p:txBody>
      </p:sp>
    </p:spTree>
    <p:extLst>
      <p:ext uri="{BB962C8B-B14F-4D97-AF65-F5344CB8AC3E}">
        <p14:creationId xmlns:p14="http://schemas.microsoft.com/office/powerpoint/2010/main" val="327629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6629E-6A29-81AF-B3F8-D1A6036FF23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49F68F2-95FE-B883-8D02-567988EF0377}"/>
              </a:ext>
            </a:extLst>
          </p:cNvPr>
          <p:cNvSpPr>
            <a:spLocks noGrp="1"/>
          </p:cNvSpPr>
          <p:nvPr>
            <p:ph type="body" idx="1"/>
          </p:nvPr>
        </p:nvSpPr>
        <p:spPr>
          <a:xfrm>
            <a:off x="781050" y="971550"/>
            <a:ext cx="10515600" cy="4146550"/>
          </a:xfrm>
        </p:spPr>
        <p:txBody>
          <a:bodyPr>
            <a:normAutofit/>
          </a:bodyPr>
          <a:lstStyle/>
          <a:p>
            <a:pPr algn="ctr"/>
            <a:r>
              <a:rPr lang="en-US" sz="3600" b="1" dirty="0">
                <a:solidFill>
                  <a:schemeClr val="bg1"/>
                </a:solidFill>
              </a:rPr>
              <a:t>While it is the RSO’s responsibility to read and follow all policies of the SIU Student Center, the next several slides highlight:</a:t>
            </a:r>
          </a:p>
          <a:p>
            <a:pPr algn="ctr"/>
            <a:endParaRPr lang="en-US" sz="3600" b="1" dirty="0">
              <a:solidFill>
                <a:schemeClr val="bg1"/>
              </a:solidFill>
            </a:endParaRPr>
          </a:p>
          <a:p>
            <a:pPr algn="ctr"/>
            <a:r>
              <a:rPr lang="en-US" sz="3600" b="1" dirty="0">
                <a:solidFill>
                  <a:schemeClr val="bg1"/>
                </a:solidFill>
              </a:rPr>
              <a:t>SOLICITATION GUIDELINES</a:t>
            </a:r>
            <a:endParaRPr lang="en-US" sz="3600" dirty="0">
              <a:solidFill>
                <a:schemeClr val="bg1"/>
              </a:solidFill>
            </a:endParaRPr>
          </a:p>
        </p:txBody>
      </p:sp>
    </p:spTree>
    <p:extLst>
      <p:ext uri="{BB962C8B-B14F-4D97-AF65-F5344CB8AC3E}">
        <p14:creationId xmlns:p14="http://schemas.microsoft.com/office/powerpoint/2010/main" val="2260718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37186-B294-77C1-A47A-EE6FC36E8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E39B20-8709-D609-F80F-807F16AABE77}"/>
              </a:ext>
            </a:extLst>
          </p:cNvPr>
          <p:cNvSpPr>
            <a:spLocks noGrp="1"/>
          </p:cNvSpPr>
          <p:nvPr>
            <p:ph type="title"/>
          </p:nvPr>
        </p:nvSpPr>
        <p:spPr>
          <a:xfrm>
            <a:off x="495300" y="285750"/>
            <a:ext cx="10515600" cy="606425"/>
          </a:xfrm>
        </p:spPr>
        <p:txBody>
          <a:bodyPr/>
          <a:lstStyle/>
          <a:p>
            <a:r>
              <a:rPr lang="en-US" dirty="0"/>
              <a:t>At Solicitation tables in the Student Center: </a:t>
            </a:r>
          </a:p>
        </p:txBody>
      </p:sp>
      <p:sp>
        <p:nvSpPr>
          <p:cNvPr id="3" name="Content Placeholder 2">
            <a:extLst>
              <a:ext uri="{FF2B5EF4-FFF2-40B4-BE49-F238E27FC236}">
                <a16:creationId xmlns:a16="http://schemas.microsoft.com/office/drawing/2014/main" id="{44200508-5F55-0332-0A47-57D1DC796C01}"/>
              </a:ext>
            </a:extLst>
          </p:cNvPr>
          <p:cNvSpPr>
            <a:spLocks noGrp="1"/>
          </p:cNvSpPr>
          <p:nvPr>
            <p:ph idx="1"/>
          </p:nvPr>
        </p:nvSpPr>
        <p:spPr>
          <a:xfrm>
            <a:off x="152400" y="971550"/>
            <a:ext cx="11887200" cy="5033963"/>
          </a:xfrm>
        </p:spPr>
        <p:txBody>
          <a:bodyPr>
            <a:normAutofit/>
          </a:bodyPr>
          <a:lstStyle/>
          <a:p>
            <a:pPr marL="0" indent="0">
              <a:buNone/>
            </a:pPr>
            <a:endParaRPr lang="en-US" dirty="0"/>
          </a:p>
          <a:p>
            <a:r>
              <a:rPr lang="en-US" dirty="0"/>
              <a:t>RSOs may hand out bite-sized candy.  No food or full-sized candy bars are allowed. </a:t>
            </a:r>
          </a:p>
          <a:p>
            <a:endParaRPr lang="en-US" dirty="0"/>
          </a:p>
          <a:p>
            <a:r>
              <a:rPr lang="en-US" dirty="0"/>
              <a:t>Promotional items that compete with areas inside the Student Center (hot chocolate, SIU branded items, Pepsi products, etc.) are not allowed. </a:t>
            </a:r>
          </a:p>
          <a:p>
            <a:endParaRPr lang="en-US" dirty="0"/>
          </a:p>
          <a:p>
            <a:r>
              <a:rPr lang="en-US" dirty="0"/>
              <a:t>Solicitation tables reserved through the Student Center will be setup by Student Center staff.  Tables &amp; chairs from the Office of Student Engagement will not be used.  </a:t>
            </a:r>
          </a:p>
          <a:p>
            <a:endParaRPr lang="en-US" dirty="0"/>
          </a:p>
          <a:p>
            <a:pPr marL="0" indent="0">
              <a:buNone/>
            </a:pPr>
            <a:endParaRPr lang="en-US" dirty="0"/>
          </a:p>
        </p:txBody>
      </p:sp>
    </p:spTree>
    <p:extLst>
      <p:ext uri="{BB962C8B-B14F-4D97-AF65-F5344CB8AC3E}">
        <p14:creationId xmlns:p14="http://schemas.microsoft.com/office/powerpoint/2010/main" val="376152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DED3F-2933-1D58-2EBF-16328D58B72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115E4AC-D62F-BC65-EC7A-BD1C563C51B3}"/>
              </a:ext>
            </a:extLst>
          </p:cNvPr>
          <p:cNvSpPr>
            <a:spLocks noGrp="1"/>
          </p:cNvSpPr>
          <p:nvPr>
            <p:ph type="subTitle" idx="1"/>
          </p:nvPr>
        </p:nvSpPr>
        <p:spPr>
          <a:xfrm>
            <a:off x="323850" y="342900"/>
            <a:ext cx="11372850" cy="6343650"/>
          </a:xfrm>
        </p:spPr>
        <p:txBody>
          <a:bodyPr anchor="ctr">
            <a:normAutofit/>
          </a:bodyPr>
          <a:lstStyle/>
          <a:p>
            <a:r>
              <a:rPr lang="en-US" sz="3200" b="1" dirty="0">
                <a:latin typeface="Avenir Next LT Pro Light" panose="020B0304020202020204" pitchFamily="34" charset="0"/>
              </a:rPr>
              <a:t>RSO Event Scheduling Process:</a:t>
            </a:r>
          </a:p>
          <a:p>
            <a:endParaRPr lang="en-US" sz="3200" b="1" dirty="0">
              <a:latin typeface="Avenir Next LT Pro Light" panose="020B0304020202020204" pitchFamily="34" charset="0"/>
            </a:endParaRPr>
          </a:p>
          <a:p>
            <a:pPr algn="l"/>
            <a:r>
              <a:rPr lang="en-US" sz="3200" b="1" dirty="0">
                <a:latin typeface="Arial Rounded MT Bold" panose="020F0704030504030204" pitchFamily="34" charset="0"/>
              </a:rPr>
              <a:t>1. Review Student Center Scheduling Information PDF 	</a:t>
            </a:r>
            <a:r>
              <a:rPr lang="en-US" sz="3200" b="1" dirty="0">
                <a:latin typeface="Avenir Next LT Pro Light" panose="020B0304020202020204" pitchFamily="34" charset="0"/>
              </a:rPr>
              <a:t>(this document)</a:t>
            </a:r>
          </a:p>
          <a:p>
            <a:pPr algn="l"/>
            <a:endParaRPr lang="en-US" sz="3200" dirty="0">
              <a:latin typeface="Avenir Next LT Pro Light" panose="020B0304020202020204" pitchFamily="34" charset="0"/>
            </a:endParaRPr>
          </a:p>
          <a:p>
            <a:pPr algn="l"/>
            <a:r>
              <a:rPr lang="en-US" sz="3200" b="1" dirty="0">
                <a:latin typeface="Arial Rounded MT Bold" panose="020F0704030504030204" pitchFamily="34" charset="0"/>
              </a:rPr>
              <a:t>2. Take the online quiz</a:t>
            </a:r>
          </a:p>
          <a:p>
            <a:pPr lvl="1" algn="l"/>
            <a:r>
              <a:rPr lang="en-US" sz="2800" dirty="0">
                <a:latin typeface="Avenir Next LT Pro Light" panose="020B0304020202020204" pitchFamily="34" charset="0"/>
              </a:rPr>
              <a:t>Scheduling officer must score above an 80% </a:t>
            </a:r>
          </a:p>
          <a:p>
            <a:pPr lvl="1" algn="l"/>
            <a:r>
              <a:rPr lang="en-US" dirty="0">
                <a:latin typeface="Avenir Next LT Pro Light" panose="020B0304020202020204" pitchFamily="34" charset="0"/>
              </a:rPr>
              <a:t>(or continue to retake the quiz until an 80% is scored)</a:t>
            </a:r>
          </a:p>
          <a:p>
            <a:pPr lvl="1" algn="l"/>
            <a:endParaRPr lang="en-US" sz="2800" dirty="0">
              <a:latin typeface="Avenir Next LT Pro Light" panose="020B0304020202020204" pitchFamily="34" charset="0"/>
            </a:endParaRPr>
          </a:p>
          <a:p>
            <a:pPr algn="l"/>
            <a:r>
              <a:rPr lang="en-US" sz="3200" b="1" dirty="0">
                <a:latin typeface="Arial Rounded MT Bold" panose="020F0704030504030204" pitchFamily="34" charset="0"/>
              </a:rPr>
              <a:t>3. Bookmark website </a:t>
            </a:r>
            <a:endParaRPr lang="en-US" sz="2800" b="1" dirty="0">
              <a:latin typeface="Arial Rounded MT Bold" panose="020F0704030504030204" pitchFamily="34" charset="0"/>
            </a:endParaRPr>
          </a:p>
          <a:p>
            <a:pPr lvl="1" algn="l"/>
            <a:r>
              <a:rPr lang="en-US" sz="2800" dirty="0">
                <a:latin typeface="Avenir Next LT Pro Light" panose="020B0304020202020204" pitchFamily="34" charset="0"/>
              </a:rPr>
              <a:t>RSO Scheduling Officers are encouraged to bookmark </a:t>
            </a:r>
            <a:r>
              <a:rPr lang="en-US" sz="2800" b="1" dirty="0">
                <a:latin typeface="Arial Rounded MT Bold" panose="020F0704030504030204" pitchFamily="34" charset="0"/>
              </a:rPr>
              <a:t>studentcenter.siu.edu/</a:t>
            </a:r>
            <a:r>
              <a:rPr lang="en-US" sz="2800" b="1" dirty="0" err="1">
                <a:latin typeface="Arial Rounded MT Bold" panose="020F0704030504030204" pitchFamily="34" charset="0"/>
              </a:rPr>
              <a:t>rsoscheduling.php</a:t>
            </a:r>
            <a:endParaRPr lang="en-US" sz="2800" b="1" dirty="0">
              <a:latin typeface="Arial Rounded MT Bold" panose="020F0704030504030204" pitchFamily="34" charset="0"/>
            </a:endParaRPr>
          </a:p>
          <a:p>
            <a:pPr lvl="1" algn="l"/>
            <a:r>
              <a:rPr lang="en-US" sz="2800" dirty="0">
                <a:latin typeface="Avenir Next LT Pro Light" panose="020B0304020202020204" pitchFamily="34" charset="0"/>
              </a:rPr>
              <a:t>for assistance throughout the year</a:t>
            </a:r>
          </a:p>
        </p:txBody>
      </p:sp>
    </p:spTree>
    <p:extLst>
      <p:ext uri="{BB962C8B-B14F-4D97-AF65-F5344CB8AC3E}">
        <p14:creationId xmlns:p14="http://schemas.microsoft.com/office/powerpoint/2010/main" val="18229783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39E12-729B-72DF-FEF5-B034B22B25F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12F8E7-5632-9F1B-B87C-71042060CAFF}"/>
              </a:ext>
            </a:extLst>
          </p:cNvPr>
          <p:cNvSpPr>
            <a:spLocks noGrp="1"/>
          </p:cNvSpPr>
          <p:nvPr>
            <p:ph idx="1"/>
          </p:nvPr>
        </p:nvSpPr>
        <p:spPr>
          <a:xfrm>
            <a:off x="209550" y="571500"/>
            <a:ext cx="11830050" cy="5322888"/>
          </a:xfrm>
        </p:spPr>
        <p:txBody>
          <a:bodyPr>
            <a:normAutofit/>
          </a:bodyPr>
          <a:lstStyle/>
          <a:p>
            <a:pPr marL="0" indent="0">
              <a:buNone/>
            </a:pPr>
            <a:endParaRPr lang="en-US" dirty="0"/>
          </a:p>
          <a:p>
            <a:pPr marL="0" indent="0" algn="ctr">
              <a:buNone/>
            </a:pPr>
            <a:r>
              <a:rPr lang="en-US" sz="4000" dirty="0"/>
              <a:t>RSO Solicitation Rental Rates for 2026-2027</a:t>
            </a:r>
          </a:p>
          <a:p>
            <a:pPr marL="457200" lvl="1" indent="0">
              <a:buNone/>
            </a:pPr>
            <a:endParaRPr lang="en-US" dirty="0"/>
          </a:p>
        </p:txBody>
      </p:sp>
      <p:graphicFrame>
        <p:nvGraphicFramePr>
          <p:cNvPr id="4" name="Table 3">
            <a:extLst>
              <a:ext uri="{FF2B5EF4-FFF2-40B4-BE49-F238E27FC236}">
                <a16:creationId xmlns:a16="http://schemas.microsoft.com/office/drawing/2014/main" id="{B26450E9-C266-257B-D64A-86631AAE34DF}"/>
              </a:ext>
            </a:extLst>
          </p:cNvPr>
          <p:cNvGraphicFramePr>
            <a:graphicFrameLocks noGrp="1"/>
          </p:cNvGraphicFramePr>
          <p:nvPr>
            <p:extLst>
              <p:ext uri="{D42A27DB-BD31-4B8C-83A1-F6EECF244321}">
                <p14:modId xmlns:p14="http://schemas.microsoft.com/office/powerpoint/2010/main" val="912035482"/>
              </p:ext>
            </p:extLst>
          </p:nvPr>
        </p:nvGraphicFramePr>
        <p:xfrm>
          <a:off x="3067050" y="2343150"/>
          <a:ext cx="6172200" cy="2766062"/>
        </p:xfrm>
        <a:graphic>
          <a:graphicData uri="http://schemas.openxmlformats.org/drawingml/2006/table">
            <a:tbl>
              <a:tblPr firstRow="1" bandRow="1">
                <a:tableStyleId>{5C22544A-7EE6-4342-B048-85BDC9FD1C3A}</a:tableStyleId>
              </a:tblPr>
              <a:tblGrid>
                <a:gridCol w="6172200">
                  <a:extLst>
                    <a:ext uri="{9D8B030D-6E8A-4147-A177-3AD203B41FA5}">
                      <a16:colId xmlns:a16="http://schemas.microsoft.com/office/drawing/2014/main" val="330201980"/>
                    </a:ext>
                  </a:extLst>
                </a:gridCol>
              </a:tblGrid>
              <a:tr h="381526">
                <a:tc>
                  <a:txBody>
                    <a:bodyPr/>
                    <a:lstStyle/>
                    <a:p>
                      <a:endParaRPr lang="en-US" dirty="0"/>
                    </a:p>
                  </a:txBody>
                  <a:tcPr/>
                </a:tc>
                <a:extLst>
                  <a:ext uri="{0D108BD9-81ED-4DB2-BD59-A6C34878D82A}">
                    <a16:rowId xmlns:a16="http://schemas.microsoft.com/office/drawing/2014/main" val="3209452755"/>
                  </a:ext>
                </a:extLst>
              </a:tr>
              <a:tr h="6676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North Escalator Location: $20</a:t>
                      </a:r>
                    </a:p>
                    <a:p>
                      <a:endParaRPr lang="en-US" dirty="0"/>
                    </a:p>
                  </a:txBody>
                  <a:tcPr/>
                </a:tc>
                <a:extLst>
                  <a:ext uri="{0D108BD9-81ED-4DB2-BD59-A6C34878D82A}">
                    <a16:rowId xmlns:a16="http://schemas.microsoft.com/office/drawing/2014/main" val="18686813"/>
                  </a:ext>
                </a:extLst>
              </a:tr>
              <a:tr h="6676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North Entrance Location: $20</a:t>
                      </a:r>
                    </a:p>
                    <a:p>
                      <a:endParaRPr lang="en-US" dirty="0"/>
                    </a:p>
                  </a:txBody>
                  <a:tcPr/>
                </a:tc>
                <a:extLst>
                  <a:ext uri="{0D108BD9-81ED-4DB2-BD59-A6C34878D82A}">
                    <a16:rowId xmlns:a16="http://schemas.microsoft.com/office/drawing/2014/main" val="935647056"/>
                  </a:ext>
                </a:extLst>
              </a:tr>
              <a:tr h="6676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Exchange Location: $20</a:t>
                      </a:r>
                    </a:p>
                    <a:p>
                      <a:endParaRPr lang="en-US" dirty="0"/>
                    </a:p>
                  </a:txBody>
                  <a:tcPr/>
                </a:tc>
                <a:extLst>
                  <a:ext uri="{0D108BD9-81ED-4DB2-BD59-A6C34878D82A}">
                    <a16:rowId xmlns:a16="http://schemas.microsoft.com/office/drawing/2014/main" val="4179216957"/>
                  </a:ext>
                </a:extLst>
              </a:tr>
              <a:tr h="381526">
                <a:tc>
                  <a:txBody>
                    <a:bodyPr/>
                    <a:lstStyle/>
                    <a:p>
                      <a:r>
                        <a:rPr lang="en-US" dirty="0"/>
                        <a:t>South Escalator Location: FREE</a:t>
                      </a:r>
                    </a:p>
                  </a:txBody>
                  <a:tcPr/>
                </a:tc>
                <a:extLst>
                  <a:ext uri="{0D108BD9-81ED-4DB2-BD59-A6C34878D82A}">
                    <a16:rowId xmlns:a16="http://schemas.microsoft.com/office/drawing/2014/main" val="2985630512"/>
                  </a:ext>
                </a:extLst>
              </a:tr>
            </a:tbl>
          </a:graphicData>
        </a:graphic>
      </p:graphicFrame>
    </p:spTree>
    <p:extLst>
      <p:ext uri="{BB962C8B-B14F-4D97-AF65-F5344CB8AC3E}">
        <p14:creationId xmlns:p14="http://schemas.microsoft.com/office/powerpoint/2010/main" val="176808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CE3B0-48F7-E66F-F263-97D4D867FA1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1055288-95BA-6352-105D-4937B1F134A7}"/>
              </a:ext>
            </a:extLst>
          </p:cNvPr>
          <p:cNvSpPr>
            <a:spLocks noGrp="1"/>
          </p:cNvSpPr>
          <p:nvPr>
            <p:ph type="body" idx="1"/>
          </p:nvPr>
        </p:nvSpPr>
        <p:spPr>
          <a:xfrm>
            <a:off x="781050" y="971550"/>
            <a:ext cx="10515600" cy="4146550"/>
          </a:xfrm>
        </p:spPr>
        <p:txBody>
          <a:bodyPr>
            <a:normAutofit/>
          </a:bodyPr>
          <a:lstStyle/>
          <a:p>
            <a:pPr algn="ctr"/>
            <a:r>
              <a:rPr lang="en-US" sz="3600" b="1" dirty="0">
                <a:solidFill>
                  <a:schemeClr val="bg1"/>
                </a:solidFill>
              </a:rPr>
              <a:t>While it is the RSO’s responsibility to read and follow all policies of the SIU Student Center, the slide highlights:</a:t>
            </a:r>
          </a:p>
          <a:p>
            <a:pPr algn="ctr"/>
            <a:endParaRPr lang="en-US" sz="3600" b="1" dirty="0">
              <a:solidFill>
                <a:schemeClr val="bg1"/>
              </a:solidFill>
            </a:endParaRPr>
          </a:p>
          <a:p>
            <a:pPr algn="ctr"/>
            <a:r>
              <a:rPr lang="en-US" sz="3600" b="1" dirty="0">
                <a:solidFill>
                  <a:schemeClr val="bg1"/>
                </a:solidFill>
              </a:rPr>
              <a:t>ENGLAND STUDENT CENTER LOUNGE</a:t>
            </a:r>
            <a:endParaRPr lang="en-US" sz="3600" dirty="0">
              <a:solidFill>
                <a:schemeClr val="bg1"/>
              </a:solidFill>
            </a:endParaRPr>
          </a:p>
        </p:txBody>
      </p:sp>
    </p:spTree>
    <p:extLst>
      <p:ext uri="{BB962C8B-B14F-4D97-AF65-F5344CB8AC3E}">
        <p14:creationId xmlns:p14="http://schemas.microsoft.com/office/powerpoint/2010/main" val="942962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A9CDF-1F97-8668-FCB7-7C6F0DD831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DB148E-AF99-36CC-C72F-39AEE6E52135}"/>
              </a:ext>
            </a:extLst>
          </p:cNvPr>
          <p:cNvSpPr>
            <a:spLocks noGrp="1"/>
          </p:cNvSpPr>
          <p:nvPr>
            <p:ph type="title"/>
          </p:nvPr>
        </p:nvSpPr>
        <p:spPr>
          <a:xfrm>
            <a:off x="495300" y="285750"/>
            <a:ext cx="10515600" cy="606425"/>
          </a:xfrm>
        </p:spPr>
        <p:txBody>
          <a:bodyPr/>
          <a:lstStyle/>
          <a:p>
            <a:r>
              <a:rPr lang="en-US" dirty="0"/>
              <a:t>England Student Center Lounge</a:t>
            </a:r>
          </a:p>
        </p:txBody>
      </p:sp>
      <p:sp>
        <p:nvSpPr>
          <p:cNvPr id="3" name="Content Placeholder 2">
            <a:extLst>
              <a:ext uri="{FF2B5EF4-FFF2-40B4-BE49-F238E27FC236}">
                <a16:creationId xmlns:a16="http://schemas.microsoft.com/office/drawing/2014/main" id="{0B483153-DB10-4E6C-3B59-6D383712224B}"/>
              </a:ext>
            </a:extLst>
          </p:cNvPr>
          <p:cNvSpPr>
            <a:spLocks noGrp="1"/>
          </p:cNvSpPr>
          <p:nvPr>
            <p:ph idx="1"/>
          </p:nvPr>
        </p:nvSpPr>
        <p:spPr>
          <a:xfrm>
            <a:off x="152400" y="971550"/>
            <a:ext cx="11887200" cy="5033963"/>
          </a:xfrm>
        </p:spPr>
        <p:txBody>
          <a:bodyPr>
            <a:normAutofit/>
          </a:bodyPr>
          <a:lstStyle/>
          <a:p>
            <a:pPr marL="0" indent="0">
              <a:buNone/>
            </a:pPr>
            <a:endParaRPr lang="en-US" dirty="0"/>
          </a:p>
          <a:p>
            <a:r>
              <a:rPr lang="en-US" dirty="0"/>
              <a:t>RSOs (and current SIU students) are allowed to reserve certain spaces in the England Student Center Lounge (4</a:t>
            </a:r>
            <a:r>
              <a:rPr lang="en-US" baseline="30000" dirty="0"/>
              <a:t>th</a:t>
            </a:r>
            <a:r>
              <a:rPr lang="en-US" dirty="0"/>
              <a:t> Floor, Student Center).</a:t>
            </a:r>
          </a:p>
          <a:p>
            <a:pPr lvl="1"/>
            <a:r>
              <a:rPr lang="en-US" dirty="0"/>
              <a:t>Conference Room</a:t>
            </a:r>
          </a:p>
          <a:p>
            <a:pPr lvl="1"/>
            <a:r>
              <a:rPr lang="en-US" dirty="0"/>
              <a:t>Performance Room</a:t>
            </a:r>
          </a:p>
          <a:p>
            <a:pPr lvl="1"/>
            <a:r>
              <a:rPr lang="en-US" dirty="0"/>
              <a:t>Podcast Room</a:t>
            </a:r>
          </a:p>
          <a:p>
            <a:pPr lvl="1"/>
            <a:r>
              <a:rPr lang="en-US" dirty="0"/>
              <a:t>Main Lounge (for watch parties, etc.)</a:t>
            </a:r>
          </a:p>
          <a:p>
            <a:pPr marL="457200" lvl="1" indent="0">
              <a:buNone/>
            </a:pPr>
            <a:endParaRPr lang="en-US" dirty="0"/>
          </a:p>
          <a:p>
            <a:r>
              <a:rPr lang="en-US" dirty="0"/>
              <a:t>RSOs interested in reserving space within the England Student Center Lounge should use the request form on Event Services’ website. </a:t>
            </a:r>
          </a:p>
          <a:p>
            <a:endParaRPr lang="en-US" dirty="0"/>
          </a:p>
          <a:p>
            <a:pPr marL="0" indent="0">
              <a:buNone/>
            </a:pPr>
            <a:endParaRPr lang="en-US" dirty="0"/>
          </a:p>
        </p:txBody>
      </p:sp>
    </p:spTree>
    <p:extLst>
      <p:ext uri="{BB962C8B-B14F-4D97-AF65-F5344CB8AC3E}">
        <p14:creationId xmlns:p14="http://schemas.microsoft.com/office/powerpoint/2010/main" val="32839862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8B32C-6092-40F4-41ED-AB31C1D42D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6E6B84-5626-F06C-31DF-D961A361DB99}"/>
              </a:ext>
            </a:extLst>
          </p:cNvPr>
          <p:cNvSpPr>
            <a:spLocks noGrp="1"/>
          </p:cNvSpPr>
          <p:nvPr>
            <p:ph type="ctrTitle"/>
          </p:nvPr>
        </p:nvSpPr>
        <p:spPr>
          <a:xfrm>
            <a:off x="204871" y="514350"/>
            <a:ext cx="11772900" cy="1301750"/>
          </a:xfrm>
        </p:spPr>
        <p:txBody>
          <a:bodyPr>
            <a:normAutofit/>
          </a:bodyPr>
          <a:lstStyle/>
          <a:p>
            <a:pPr algn="ctr"/>
            <a:r>
              <a:rPr lang="en-US" sz="7200" dirty="0"/>
              <a:t>We’re here to help! </a:t>
            </a:r>
          </a:p>
        </p:txBody>
      </p:sp>
      <p:sp>
        <p:nvSpPr>
          <p:cNvPr id="3" name="Text Placeholder 2">
            <a:extLst>
              <a:ext uri="{FF2B5EF4-FFF2-40B4-BE49-F238E27FC236}">
                <a16:creationId xmlns:a16="http://schemas.microsoft.com/office/drawing/2014/main" id="{B68A2115-BDFB-8AEC-67B6-1B7EFC227B7D}"/>
              </a:ext>
            </a:extLst>
          </p:cNvPr>
          <p:cNvSpPr>
            <a:spLocks noGrp="1"/>
          </p:cNvSpPr>
          <p:nvPr>
            <p:ph type="subTitle" idx="1"/>
          </p:nvPr>
        </p:nvSpPr>
        <p:spPr>
          <a:xfrm>
            <a:off x="231942" y="2171700"/>
            <a:ext cx="11658600" cy="2571750"/>
          </a:xfrm>
        </p:spPr>
        <p:txBody>
          <a:bodyPr>
            <a:normAutofit fontScale="85000" lnSpcReduction="20000"/>
          </a:bodyPr>
          <a:lstStyle/>
          <a:p>
            <a:pPr algn="ctr"/>
            <a:r>
              <a:rPr lang="en-US" sz="4000" b="1" dirty="0">
                <a:solidFill>
                  <a:schemeClr val="bg1"/>
                </a:solidFill>
              </a:rPr>
              <a:t>Questions?  </a:t>
            </a:r>
          </a:p>
          <a:p>
            <a:pPr algn="ctr"/>
            <a:endParaRPr lang="en-US" sz="4000" b="1" dirty="0">
              <a:solidFill>
                <a:schemeClr val="bg1"/>
              </a:solidFill>
            </a:endParaRPr>
          </a:p>
          <a:p>
            <a:pPr algn="ctr"/>
            <a:r>
              <a:rPr lang="en-US" sz="4000" b="1" dirty="0">
                <a:solidFill>
                  <a:schemeClr val="bg1"/>
                </a:solidFill>
              </a:rPr>
              <a:t>Email: studentcenterscheduling@siu.edu </a:t>
            </a:r>
          </a:p>
          <a:p>
            <a:pPr algn="ctr"/>
            <a:endParaRPr lang="en-US" sz="4000" b="1" dirty="0"/>
          </a:p>
          <a:p>
            <a:pPr algn="ctr"/>
            <a:r>
              <a:rPr lang="en-US" sz="4000" b="1" dirty="0"/>
              <a:t>Call: 618.536.6633</a:t>
            </a:r>
            <a:endParaRPr lang="en-US" sz="4000" b="1" dirty="0">
              <a:solidFill>
                <a:schemeClr val="bg1"/>
              </a:solidFill>
            </a:endParaRPr>
          </a:p>
        </p:txBody>
      </p:sp>
    </p:spTree>
    <p:extLst>
      <p:ext uri="{BB962C8B-B14F-4D97-AF65-F5344CB8AC3E}">
        <p14:creationId xmlns:p14="http://schemas.microsoft.com/office/powerpoint/2010/main" val="405497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4C268-7C4E-880D-161F-750DCEA0E42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6AE8AE1-865B-0DBA-1FA2-02B8C851F409}"/>
              </a:ext>
            </a:extLst>
          </p:cNvPr>
          <p:cNvSpPr>
            <a:spLocks noGrp="1"/>
          </p:cNvSpPr>
          <p:nvPr>
            <p:ph type="body" idx="1"/>
          </p:nvPr>
        </p:nvSpPr>
        <p:spPr>
          <a:xfrm>
            <a:off x="0" y="971550"/>
            <a:ext cx="12192000" cy="4146550"/>
          </a:xfrm>
        </p:spPr>
        <p:txBody>
          <a:bodyPr>
            <a:normAutofit/>
          </a:bodyPr>
          <a:lstStyle/>
          <a:p>
            <a:pPr algn="ctr"/>
            <a:r>
              <a:rPr lang="en-US" sz="6000" b="1" dirty="0">
                <a:solidFill>
                  <a:schemeClr val="bg1"/>
                </a:solidFill>
              </a:rPr>
              <a:t>Changes for </a:t>
            </a:r>
          </a:p>
          <a:p>
            <a:pPr algn="ctr"/>
            <a:r>
              <a:rPr lang="en-US" sz="6000" b="1" dirty="0">
                <a:solidFill>
                  <a:schemeClr val="bg1"/>
                </a:solidFill>
              </a:rPr>
              <a:t>Student Center Event Services</a:t>
            </a:r>
          </a:p>
          <a:p>
            <a:pPr algn="ctr"/>
            <a:endParaRPr lang="en-US" sz="6000" b="1" dirty="0">
              <a:solidFill>
                <a:schemeClr val="bg1"/>
              </a:solidFill>
            </a:endParaRPr>
          </a:p>
          <a:p>
            <a:pPr algn="ctr"/>
            <a:r>
              <a:rPr lang="en-US" sz="6000" b="1" dirty="0">
                <a:solidFill>
                  <a:schemeClr val="bg1"/>
                </a:solidFill>
              </a:rPr>
              <a:t>Fall 2026</a:t>
            </a:r>
          </a:p>
          <a:p>
            <a:pPr algn="ctr"/>
            <a:endParaRPr lang="en-US" sz="3600" b="1" dirty="0">
              <a:solidFill>
                <a:schemeClr val="bg1"/>
              </a:solidFill>
            </a:endParaRPr>
          </a:p>
        </p:txBody>
      </p:sp>
    </p:spTree>
    <p:extLst>
      <p:ext uri="{BB962C8B-B14F-4D97-AF65-F5344CB8AC3E}">
        <p14:creationId xmlns:p14="http://schemas.microsoft.com/office/powerpoint/2010/main" val="2187178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50BE6-37DE-70CC-6B3D-F7F3806B93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9D8DED-229E-8977-9C16-F8B667E35C47}"/>
              </a:ext>
            </a:extLst>
          </p:cNvPr>
          <p:cNvSpPr>
            <a:spLocks noGrp="1"/>
          </p:cNvSpPr>
          <p:nvPr>
            <p:ph type="title"/>
          </p:nvPr>
        </p:nvSpPr>
        <p:spPr>
          <a:xfrm>
            <a:off x="723900" y="708818"/>
            <a:ext cx="10515600" cy="1325563"/>
          </a:xfrm>
        </p:spPr>
        <p:txBody>
          <a:bodyPr>
            <a:normAutofit fontScale="90000"/>
          </a:bodyPr>
          <a:lstStyle/>
          <a:p>
            <a:pPr algn="ctr"/>
            <a:r>
              <a:rPr lang="en-US" dirty="0"/>
              <a:t>Walk-in hours for Event Services are </a:t>
            </a:r>
            <a:r>
              <a:rPr lang="en-US" u="sng" dirty="0"/>
              <a:t>ONLY AVAILABLE</a:t>
            </a:r>
            <a:br>
              <a:rPr lang="en-US" dirty="0"/>
            </a:br>
            <a:r>
              <a:rPr lang="en-US" dirty="0"/>
              <a:t>on the below dates and times</a:t>
            </a:r>
            <a:br>
              <a:rPr lang="en-US" dirty="0"/>
            </a:br>
            <a:endParaRPr lang="en-US" dirty="0"/>
          </a:p>
        </p:txBody>
      </p:sp>
      <p:sp>
        <p:nvSpPr>
          <p:cNvPr id="3" name="Content Placeholder 2">
            <a:extLst>
              <a:ext uri="{FF2B5EF4-FFF2-40B4-BE49-F238E27FC236}">
                <a16:creationId xmlns:a16="http://schemas.microsoft.com/office/drawing/2014/main" id="{6C0449DC-F0B5-82CC-B94E-59D825727F21}"/>
              </a:ext>
            </a:extLst>
          </p:cNvPr>
          <p:cNvSpPr>
            <a:spLocks noGrp="1"/>
          </p:cNvSpPr>
          <p:nvPr>
            <p:ph idx="1"/>
          </p:nvPr>
        </p:nvSpPr>
        <p:spPr>
          <a:xfrm>
            <a:off x="209550" y="1371600"/>
            <a:ext cx="11830050" cy="4522788"/>
          </a:xfrm>
        </p:spPr>
        <p:txBody>
          <a:bodyPr>
            <a:normAutofit/>
          </a:bodyPr>
          <a:lstStyle/>
          <a:p>
            <a:pPr marL="0" indent="0">
              <a:buNone/>
            </a:pPr>
            <a:endParaRPr lang="en-US" dirty="0"/>
          </a:p>
          <a:p>
            <a:pPr marL="457200" lvl="1" indent="0">
              <a:buNone/>
            </a:pPr>
            <a:endParaRPr lang="en-US" dirty="0"/>
          </a:p>
        </p:txBody>
      </p:sp>
      <p:graphicFrame>
        <p:nvGraphicFramePr>
          <p:cNvPr id="4" name="Table 3">
            <a:extLst>
              <a:ext uri="{FF2B5EF4-FFF2-40B4-BE49-F238E27FC236}">
                <a16:creationId xmlns:a16="http://schemas.microsoft.com/office/drawing/2014/main" id="{43685CB2-85E3-A401-E415-32FAA0818715}"/>
              </a:ext>
            </a:extLst>
          </p:cNvPr>
          <p:cNvGraphicFramePr>
            <a:graphicFrameLocks noGrp="1"/>
          </p:cNvGraphicFramePr>
          <p:nvPr>
            <p:extLst>
              <p:ext uri="{D42A27DB-BD31-4B8C-83A1-F6EECF244321}">
                <p14:modId xmlns:p14="http://schemas.microsoft.com/office/powerpoint/2010/main" val="1636986227"/>
              </p:ext>
            </p:extLst>
          </p:nvPr>
        </p:nvGraphicFramePr>
        <p:xfrm>
          <a:off x="2838450" y="2571750"/>
          <a:ext cx="5972175" cy="2291080"/>
        </p:xfrm>
        <a:graphic>
          <a:graphicData uri="http://schemas.openxmlformats.org/drawingml/2006/table">
            <a:tbl>
              <a:tblPr firstRow="1" bandRow="1">
                <a:tableStyleId>{5C22544A-7EE6-4342-B048-85BDC9FD1C3A}</a:tableStyleId>
              </a:tblPr>
              <a:tblGrid>
                <a:gridCol w="2314575">
                  <a:extLst>
                    <a:ext uri="{9D8B030D-6E8A-4147-A177-3AD203B41FA5}">
                      <a16:colId xmlns:a16="http://schemas.microsoft.com/office/drawing/2014/main" val="864441723"/>
                    </a:ext>
                  </a:extLst>
                </a:gridCol>
                <a:gridCol w="3657600">
                  <a:extLst>
                    <a:ext uri="{9D8B030D-6E8A-4147-A177-3AD203B41FA5}">
                      <a16:colId xmlns:a16="http://schemas.microsoft.com/office/drawing/2014/main" val="330201980"/>
                    </a:ext>
                  </a:extLst>
                </a:gridCol>
              </a:tblGrid>
              <a:tr h="370840">
                <a:tc gridSpan="2">
                  <a:txBody>
                    <a:bodyPr/>
                    <a:lstStyle/>
                    <a:p>
                      <a:pPr algn="ctr"/>
                      <a:r>
                        <a:rPr lang="en-US" dirty="0"/>
                        <a:t>Fall 2026 ---Walk-in Hours</a:t>
                      </a:r>
                    </a:p>
                  </a:txBody>
                  <a:tcPr/>
                </a:tc>
                <a:tc hMerge="1">
                  <a:txBody>
                    <a:bodyPr/>
                    <a:lstStyle/>
                    <a:p>
                      <a:endParaRPr lang="en-US" dirty="0"/>
                    </a:p>
                  </a:txBody>
                  <a:tcPr/>
                </a:tc>
                <a:extLst>
                  <a:ext uri="{0D108BD9-81ED-4DB2-BD59-A6C34878D82A}">
                    <a16:rowId xmlns:a16="http://schemas.microsoft.com/office/drawing/2014/main" val="320945275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Mondays</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1:30pm-4:00pm</a:t>
                      </a:r>
                    </a:p>
                    <a:p>
                      <a:endParaRPr lang="en-US" dirty="0"/>
                    </a:p>
                  </a:txBody>
                  <a:tcPr/>
                </a:tc>
                <a:extLst>
                  <a:ext uri="{0D108BD9-81ED-4DB2-BD59-A6C34878D82A}">
                    <a16:rowId xmlns:a16="http://schemas.microsoft.com/office/drawing/2014/main" val="1868681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Tuesdays</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10:00am – 12:00pm</a:t>
                      </a:r>
                    </a:p>
                    <a:p>
                      <a:endParaRPr lang="en-US" dirty="0"/>
                    </a:p>
                  </a:txBody>
                  <a:tcPr/>
                </a:tc>
                <a:extLst>
                  <a:ext uri="{0D108BD9-81ED-4DB2-BD59-A6C34878D82A}">
                    <a16:rowId xmlns:a16="http://schemas.microsoft.com/office/drawing/2014/main" val="93564705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Thursdays</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1:30pm – 4:30pm</a:t>
                      </a:r>
                    </a:p>
                    <a:p>
                      <a:endParaRPr lang="en-US" dirty="0"/>
                    </a:p>
                  </a:txBody>
                  <a:tcPr/>
                </a:tc>
                <a:extLst>
                  <a:ext uri="{0D108BD9-81ED-4DB2-BD59-A6C34878D82A}">
                    <a16:rowId xmlns:a16="http://schemas.microsoft.com/office/drawing/2014/main" val="4179216957"/>
                  </a:ext>
                </a:extLst>
              </a:tr>
            </a:tbl>
          </a:graphicData>
        </a:graphic>
      </p:graphicFrame>
    </p:spTree>
    <p:extLst>
      <p:ext uri="{BB962C8B-B14F-4D97-AF65-F5344CB8AC3E}">
        <p14:creationId xmlns:p14="http://schemas.microsoft.com/office/powerpoint/2010/main" val="2120895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7C8EA-7DF8-1C89-1273-DFDE5ED0485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DFF827-3B87-D730-1DDE-BD4D7536A7E2}"/>
              </a:ext>
            </a:extLst>
          </p:cNvPr>
          <p:cNvSpPr>
            <a:spLocks noGrp="1"/>
          </p:cNvSpPr>
          <p:nvPr>
            <p:ph idx="1"/>
          </p:nvPr>
        </p:nvSpPr>
        <p:spPr>
          <a:xfrm>
            <a:off x="838200" y="285750"/>
            <a:ext cx="10515600" cy="5891213"/>
          </a:xfrm>
        </p:spPr>
        <p:txBody>
          <a:bodyPr>
            <a:normAutofit lnSpcReduction="10000"/>
          </a:bodyPr>
          <a:lstStyle/>
          <a:p>
            <a:pPr marL="0" indent="0" algn="ctr">
              <a:buNone/>
            </a:pPr>
            <a:r>
              <a:rPr lang="en-US" b="1" dirty="0"/>
              <a:t>What are walk-in hours used for?  </a:t>
            </a:r>
          </a:p>
          <a:p>
            <a:pPr marL="0" indent="0">
              <a:buNone/>
            </a:pPr>
            <a:r>
              <a:rPr lang="en-US" dirty="0"/>
              <a:t>Walk-in hours allows time to talk with Event Services’ staff on:</a:t>
            </a:r>
          </a:p>
          <a:p>
            <a:pPr marL="0" indent="0">
              <a:buNone/>
            </a:pPr>
            <a:endParaRPr lang="en-US" dirty="0"/>
          </a:p>
          <a:p>
            <a:r>
              <a:rPr lang="en-US" dirty="0"/>
              <a:t>Room availability</a:t>
            </a:r>
          </a:p>
          <a:p>
            <a:r>
              <a:rPr lang="en-US" dirty="0"/>
              <a:t>Catering questions</a:t>
            </a:r>
          </a:p>
          <a:p>
            <a:r>
              <a:rPr lang="en-US" dirty="0"/>
              <a:t>Audio/visual questions </a:t>
            </a:r>
          </a:p>
          <a:p>
            <a:r>
              <a:rPr lang="en-US" dirty="0"/>
              <a:t>Small, simple meetings</a:t>
            </a:r>
          </a:p>
          <a:p>
            <a:r>
              <a:rPr lang="en-US" dirty="0"/>
              <a:t>Assistance with online forms</a:t>
            </a:r>
          </a:p>
          <a:p>
            <a:r>
              <a:rPr lang="en-US" dirty="0"/>
              <a:t>Assistance with EMS online</a:t>
            </a:r>
          </a:p>
          <a:p>
            <a:endParaRPr lang="en-US" dirty="0"/>
          </a:p>
          <a:p>
            <a:pPr marL="0" indent="0" algn="ctr">
              <a:buNone/>
            </a:pPr>
            <a:r>
              <a:rPr lang="en-US" dirty="0"/>
              <a:t>RSOs visiting Event Services outside of walk-in hours </a:t>
            </a:r>
            <a:r>
              <a:rPr lang="en-US" b="1" i="1" dirty="0"/>
              <a:t>will be asked to return</a:t>
            </a:r>
            <a:r>
              <a:rPr lang="en-US" dirty="0"/>
              <a:t> during walk-in hours.  </a:t>
            </a:r>
          </a:p>
          <a:p>
            <a:endParaRPr lang="en-US" dirty="0"/>
          </a:p>
          <a:p>
            <a:endParaRPr lang="en-US" dirty="0"/>
          </a:p>
        </p:txBody>
      </p:sp>
    </p:spTree>
    <p:extLst>
      <p:ext uri="{BB962C8B-B14F-4D97-AF65-F5344CB8AC3E}">
        <p14:creationId xmlns:p14="http://schemas.microsoft.com/office/powerpoint/2010/main" val="2026676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6964F-2E7C-BD08-113C-36745F63A51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873B87-2371-ED1A-6565-3993639E8443}"/>
              </a:ext>
            </a:extLst>
          </p:cNvPr>
          <p:cNvSpPr>
            <a:spLocks noGrp="1"/>
          </p:cNvSpPr>
          <p:nvPr>
            <p:ph idx="1"/>
          </p:nvPr>
        </p:nvSpPr>
        <p:spPr>
          <a:xfrm>
            <a:off x="838200" y="114300"/>
            <a:ext cx="10515600" cy="5891213"/>
          </a:xfrm>
        </p:spPr>
        <p:txBody>
          <a:bodyPr>
            <a:normAutofit/>
          </a:bodyPr>
          <a:lstStyle/>
          <a:p>
            <a:pPr marL="0" indent="0" algn="ctr">
              <a:buNone/>
            </a:pPr>
            <a:r>
              <a:rPr lang="en-US" b="1" dirty="0"/>
              <a:t>What if an RSO needs assistance outside of walk-in hours?</a:t>
            </a:r>
          </a:p>
          <a:p>
            <a:pPr marL="0" indent="0">
              <a:buNone/>
            </a:pPr>
            <a:endParaRPr lang="en-US" dirty="0"/>
          </a:p>
          <a:p>
            <a:r>
              <a:rPr lang="en-US" b="1" dirty="0"/>
              <a:t>Email </a:t>
            </a:r>
            <a:r>
              <a:rPr lang="en-US" b="1" dirty="0">
                <a:hlinkClick r:id="rId2"/>
              </a:rPr>
              <a:t>studentcenterscheduling@siu.edu</a:t>
            </a:r>
            <a:endParaRPr lang="en-US" b="1" dirty="0"/>
          </a:p>
          <a:p>
            <a:pPr lvl="1"/>
            <a:r>
              <a:rPr lang="en-US" dirty="0"/>
              <a:t>Emails will be answered as they are received.  RSOs should anticipate waiting up to four (4) business days for a response.</a:t>
            </a:r>
          </a:p>
          <a:p>
            <a:r>
              <a:rPr lang="en-US" b="1" dirty="0"/>
              <a:t>Use EMS Online Scheduling</a:t>
            </a:r>
          </a:p>
          <a:p>
            <a:pPr lvl="1"/>
            <a:r>
              <a:rPr lang="en-US" dirty="0"/>
              <a:t>Needing a quick, simple meeting room reserved?  </a:t>
            </a:r>
            <a:r>
              <a:rPr lang="en-US" dirty="0">
                <a:hlinkClick r:id="rId3"/>
              </a:rPr>
              <a:t>EMS Online </a:t>
            </a:r>
            <a:r>
              <a:rPr lang="en-US" dirty="0"/>
              <a:t>is your option for scheduling the room!  Approval is not immediate.  Event Services’ will review the request, make changes as needed, and return to the scheduling officer for review. </a:t>
            </a:r>
          </a:p>
          <a:p>
            <a:r>
              <a:rPr lang="en-US" b="1" dirty="0"/>
              <a:t>Use online forms!</a:t>
            </a:r>
          </a:p>
          <a:p>
            <a:pPr lvl="1"/>
            <a:r>
              <a:rPr lang="en-US" dirty="0">
                <a:hlinkClick r:id="rId4"/>
              </a:rPr>
              <a:t>Solicitation Table </a:t>
            </a:r>
            <a:r>
              <a:rPr lang="en-US" dirty="0"/>
              <a:t>(in the Student Center)</a:t>
            </a:r>
          </a:p>
          <a:p>
            <a:pPr lvl="1"/>
            <a:r>
              <a:rPr lang="en-US" dirty="0">
                <a:hlinkClick r:id="rId4"/>
              </a:rPr>
              <a:t>Donation/Collection Box </a:t>
            </a:r>
            <a:r>
              <a:rPr lang="en-US" dirty="0"/>
              <a:t>(in the Student Center)</a:t>
            </a:r>
          </a:p>
          <a:p>
            <a:pPr lvl="1"/>
            <a:r>
              <a:rPr lang="en-US" dirty="0">
                <a:hlinkClick r:id="rId5"/>
              </a:rPr>
              <a:t>England Student Center Lounge</a:t>
            </a:r>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978308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60B3B-7E2A-3804-A75E-23B06B698F5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8863DB-5584-98AD-964D-DCA343ABD982}"/>
              </a:ext>
            </a:extLst>
          </p:cNvPr>
          <p:cNvSpPr>
            <a:spLocks noGrp="1"/>
          </p:cNvSpPr>
          <p:nvPr>
            <p:ph idx="1"/>
          </p:nvPr>
        </p:nvSpPr>
        <p:spPr>
          <a:xfrm>
            <a:off x="781050" y="285750"/>
            <a:ext cx="10515600" cy="5891213"/>
          </a:xfrm>
        </p:spPr>
        <p:txBody>
          <a:bodyPr>
            <a:normAutofit fontScale="85000" lnSpcReduction="10000"/>
          </a:bodyPr>
          <a:lstStyle/>
          <a:p>
            <a:pPr marL="0" indent="0" algn="ctr">
              <a:buNone/>
            </a:pPr>
            <a:r>
              <a:rPr lang="en-US" b="1" dirty="0"/>
              <a:t>Larger events: Ballrooms, Auditorium, and Old Main Room</a:t>
            </a:r>
          </a:p>
          <a:p>
            <a:pPr marL="0" indent="0">
              <a:buNone/>
            </a:pPr>
            <a:endParaRPr lang="en-US" dirty="0"/>
          </a:p>
          <a:p>
            <a:pPr marL="0" indent="0">
              <a:buNone/>
            </a:pPr>
            <a:r>
              <a:rPr lang="en-US" dirty="0"/>
              <a:t>Larger events in the ballrooms, auditorium, and Old Main Room with multiple details may need an individualized meeting with Emily or Faith.  </a:t>
            </a:r>
          </a:p>
          <a:p>
            <a:pPr marL="0" indent="0">
              <a:buNone/>
            </a:pPr>
            <a:endParaRPr lang="en-US" dirty="0"/>
          </a:p>
          <a:p>
            <a:pPr marL="0" indent="0">
              <a:buNone/>
            </a:pPr>
            <a:r>
              <a:rPr lang="en-US" b="1" dirty="0"/>
              <a:t>Step 1: </a:t>
            </a:r>
          </a:p>
          <a:p>
            <a:r>
              <a:rPr lang="en-US" dirty="0"/>
              <a:t>Get your details together and complete the </a:t>
            </a:r>
            <a:r>
              <a:rPr lang="en-US" dirty="0">
                <a:hlinkClick r:id="rId2"/>
              </a:rPr>
              <a:t>Event Space Details Form</a:t>
            </a:r>
            <a:endParaRPr lang="en-US" dirty="0"/>
          </a:p>
          <a:p>
            <a:pPr marL="0" indent="0">
              <a:buNone/>
            </a:pPr>
            <a:endParaRPr lang="en-US" dirty="0"/>
          </a:p>
          <a:p>
            <a:pPr marL="0" indent="0">
              <a:buNone/>
            </a:pPr>
            <a:r>
              <a:rPr lang="en-US" b="1" dirty="0"/>
              <a:t>Step 2:</a:t>
            </a:r>
          </a:p>
          <a:p>
            <a:r>
              <a:rPr lang="en-US" dirty="0"/>
              <a:t>Email </a:t>
            </a:r>
            <a:r>
              <a:rPr lang="en-US" dirty="0">
                <a:hlinkClick r:id="rId3"/>
              </a:rPr>
              <a:t>studentcenterscheduling@siu.edu</a:t>
            </a:r>
            <a:r>
              <a:rPr lang="en-US" dirty="0"/>
              <a:t> to scheduling a time with Emily and/or Faith.  Be sure to include:</a:t>
            </a:r>
          </a:p>
          <a:p>
            <a:pPr lvl="1"/>
            <a:r>
              <a:rPr lang="en-US" dirty="0"/>
              <a:t>Your contact information</a:t>
            </a:r>
          </a:p>
          <a:p>
            <a:pPr lvl="1"/>
            <a:r>
              <a:rPr lang="en-US" dirty="0"/>
              <a:t>RSO Name</a:t>
            </a:r>
          </a:p>
          <a:p>
            <a:pPr lvl="1"/>
            <a:r>
              <a:rPr lang="en-US" dirty="0"/>
              <a:t>Event Name</a:t>
            </a:r>
          </a:p>
          <a:p>
            <a:pPr lvl="1"/>
            <a:r>
              <a:rPr lang="en-US" dirty="0"/>
              <a:t>Event Date</a:t>
            </a:r>
          </a:p>
          <a:p>
            <a:endParaRPr lang="en-US" dirty="0"/>
          </a:p>
          <a:p>
            <a:pPr marL="0" indent="0" algn="ctr">
              <a:buNone/>
            </a:pPr>
            <a:endParaRPr lang="en-US" dirty="0"/>
          </a:p>
          <a:p>
            <a:endParaRPr lang="en-US" dirty="0"/>
          </a:p>
        </p:txBody>
      </p:sp>
    </p:spTree>
    <p:extLst>
      <p:ext uri="{BB962C8B-B14F-4D97-AF65-F5344CB8AC3E}">
        <p14:creationId xmlns:p14="http://schemas.microsoft.com/office/powerpoint/2010/main" val="2925420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8E7449C-2B9C-B3ED-81E8-C17E9DABA873}"/>
              </a:ext>
            </a:extLst>
          </p:cNvPr>
          <p:cNvSpPr>
            <a:spLocks noGrp="1"/>
          </p:cNvSpPr>
          <p:nvPr>
            <p:ph type="body" idx="1"/>
          </p:nvPr>
        </p:nvSpPr>
        <p:spPr>
          <a:xfrm>
            <a:off x="781050" y="971550"/>
            <a:ext cx="10515600" cy="4146550"/>
          </a:xfrm>
        </p:spPr>
        <p:txBody>
          <a:bodyPr>
            <a:normAutofit/>
          </a:bodyPr>
          <a:lstStyle/>
          <a:p>
            <a:pPr algn="ctr"/>
            <a:r>
              <a:rPr lang="en-US" sz="3600" b="1" dirty="0">
                <a:solidFill>
                  <a:schemeClr val="bg1"/>
                </a:solidFill>
              </a:rPr>
              <a:t>While it is the RSO’s responsibility to read and follow all policies of the SIU Student Center, the next several slides highlight:</a:t>
            </a:r>
          </a:p>
          <a:p>
            <a:pPr algn="ctr"/>
            <a:endParaRPr lang="en-US" sz="3600" b="1" dirty="0">
              <a:solidFill>
                <a:schemeClr val="bg1"/>
              </a:solidFill>
            </a:endParaRPr>
          </a:p>
          <a:p>
            <a:pPr algn="ctr"/>
            <a:r>
              <a:rPr lang="en-US" sz="3600" b="1" dirty="0">
                <a:solidFill>
                  <a:schemeClr val="bg1"/>
                </a:solidFill>
              </a:rPr>
              <a:t>SCHEDULING GUIDELINES</a:t>
            </a:r>
            <a:endParaRPr lang="en-US" sz="3600" dirty="0">
              <a:solidFill>
                <a:schemeClr val="bg1"/>
              </a:solidFill>
            </a:endParaRPr>
          </a:p>
        </p:txBody>
      </p:sp>
    </p:spTree>
    <p:extLst>
      <p:ext uri="{BB962C8B-B14F-4D97-AF65-F5344CB8AC3E}">
        <p14:creationId xmlns:p14="http://schemas.microsoft.com/office/powerpoint/2010/main" val="3626139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C2C4D-35A7-D85E-6C61-BC1F4C62B211}"/>
              </a:ext>
            </a:extLst>
          </p:cNvPr>
          <p:cNvSpPr>
            <a:spLocks noGrp="1"/>
          </p:cNvSpPr>
          <p:nvPr>
            <p:ph type="title"/>
          </p:nvPr>
        </p:nvSpPr>
        <p:spPr/>
        <p:txBody>
          <a:bodyPr/>
          <a:lstStyle/>
          <a:p>
            <a:r>
              <a:rPr lang="en-US" dirty="0"/>
              <a:t>Scheduling in the Student Center</a:t>
            </a:r>
            <a:br>
              <a:rPr lang="en-US" dirty="0"/>
            </a:br>
            <a:endParaRPr lang="en-US" dirty="0"/>
          </a:p>
        </p:txBody>
      </p:sp>
      <p:sp>
        <p:nvSpPr>
          <p:cNvPr id="3" name="Content Placeholder 2">
            <a:extLst>
              <a:ext uri="{FF2B5EF4-FFF2-40B4-BE49-F238E27FC236}">
                <a16:creationId xmlns:a16="http://schemas.microsoft.com/office/drawing/2014/main" id="{C293240C-4FD5-3640-593F-F471D0562A63}"/>
              </a:ext>
            </a:extLst>
          </p:cNvPr>
          <p:cNvSpPr>
            <a:spLocks noGrp="1"/>
          </p:cNvSpPr>
          <p:nvPr>
            <p:ph idx="1"/>
          </p:nvPr>
        </p:nvSpPr>
        <p:spPr>
          <a:xfrm>
            <a:off x="838200" y="1371600"/>
            <a:ext cx="10515600" cy="4522788"/>
          </a:xfrm>
        </p:spPr>
        <p:txBody>
          <a:bodyPr>
            <a:normAutofit/>
          </a:bodyPr>
          <a:lstStyle/>
          <a:p>
            <a:endParaRPr lang="en-US" dirty="0"/>
          </a:p>
          <a:p>
            <a:r>
              <a:rPr lang="en-US" b="1" dirty="0"/>
              <a:t>Only Scheduling Officers, </a:t>
            </a:r>
            <a:r>
              <a:rPr lang="en-US" dirty="0"/>
              <a:t>submitted via your RSO transition through the Office of Student Engagement, </a:t>
            </a:r>
            <a:r>
              <a:rPr lang="en-US" b="1" dirty="0"/>
              <a:t>can schedule space in the Student Center.</a:t>
            </a:r>
          </a:p>
          <a:p>
            <a:endParaRPr lang="en-US" b="1" dirty="0"/>
          </a:p>
          <a:p>
            <a:r>
              <a:rPr lang="en-US" dirty="0"/>
              <a:t>If an RSO needs to cancel their room reservation, they should notify Student Center Event Services at least two (2) business days in advance, or extra charges may occur.</a:t>
            </a:r>
          </a:p>
        </p:txBody>
      </p:sp>
    </p:spTree>
    <p:extLst>
      <p:ext uri="{BB962C8B-B14F-4D97-AF65-F5344CB8AC3E}">
        <p14:creationId xmlns:p14="http://schemas.microsoft.com/office/powerpoint/2010/main" val="3304044506"/>
      </p:ext>
    </p:extLst>
  </p:cSld>
  <p:clrMapOvr>
    <a:masterClrMapping/>
  </p:clrMapOvr>
</p:sld>
</file>

<file path=ppt/theme/theme1.xml><?xml version="1.0" encoding="utf-8"?>
<a:theme xmlns:a="http://schemas.openxmlformats.org/drawingml/2006/main" name="Light - Horiz Logo">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25-SIU-Presentation-Template" id="{FCB6F205-58F7-1D44-805B-1A852D34A695}" vid="{2927E35C-DCAB-AE49-BA06-0B774D9473C3}"/>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aroon - Horiz Logo">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25-SIU-Presentation-Template" id="{FCB6F205-58F7-1D44-805B-1A852D34A695}" vid="{6648720D-E583-084E-848A-6FEBD27AF3D2}"/>
    </a:ext>
  </a:extLst>
</a:theme>
</file>

<file path=ppt/theme/theme3.xml><?xml version="1.0" encoding="utf-8"?>
<a:theme xmlns:a="http://schemas.openxmlformats.org/drawingml/2006/main" name="Dark - Horiz Logo">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25-SIU-Presentation-Template" id="{FCB6F205-58F7-1D44-805B-1A852D34A695}" vid="{7D2E1D60-C9DC-E94F-A572-E4ABEF8BED28}"/>
    </a:ext>
  </a:extLst>
</a:theme>
</file>

<file path=ppt/theme/theme4.xml><?xml version="1.0" encoding="utf-8"?>
<a:theme xmlns:a="http://schemas.openxmlformats.org/drawingml/2006/main" name="Light - Vert Logo">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25-SIU-Presentation-Template" id="{FCB6F205-58F7-1D44-805B-1A852D34A695}" vid="{A58373F8-0B26-E543-8EBA-20246F11DE57}"/>
    </a:ext>
  </a:extLst>
</a:theme>
</file>

<file path=ppt/theme/theme5.xml><?xml version="1.0" encoding="utf-8"?>
<a:theme xmlns:a="http://schemas.openxmlformats.org/drawingml/2006/main" name="Maroon - Vert Logo">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25-SIU-Presentation-Template" id="{FCB6F205-58F7-1D44-805B-1A852D34A695}" vid="{3FF5AF80-6DA7-E44E-9410-D53BE7321416}"/>
    </a:ext>
  </a:extLst>
</a:theme>
</file>

<file path=ppt/theme/theme6.xml><?xml version="1.0" encoding="utf-8"?>
<a:theme xmlns:a="http://schemas.openxmlformats.org/drawingml/2006/main" name="Dark - Vert Logo">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25-SIU-Presentation-Template" id="{FCB6F205-58F7-1D44-805B-1A852D34A695}" vid="{63F5E9DB-1909-4449-BDAA-C8DC0176C9A9}"/>
    </a:ext>
  </a:extLst>
</a:theme>
</file>

<file path=ppt/theme/theme7.xml><?xml version="1.0" encoding="utf-8"?>
<a:theme xmlns:a="http://schemas.openxmlformats.org/drawingml/2006/main" name="Light - No Logo">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25-SIU-Presentation-Template" id="{FCB6F205-58F7-1D44-805B-1A852D34A695}" vid="{7E525045-96BD-5745-8FEF-22B987DC0F73}"/>
    </a:ext>
  </a:extLst>
</a:theme>
</file>

<file path=ppt/theme/theme8.xml><?xml version="1.0" encoding="utf-8"?>
<a:theme xmlns:a="http://schemas.openxmlformats.org/drawingml/2006/main" name="Maroon - No Logo">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25-SIU-Presentation-Template" id="{FCB6F205-58F7-1D44-805B-1A852D34A695}" vid="{AEAC9689-E287-2D49-8676-163695FC86EA}"/>
    </a:ext>
  </a:extLst>
</a:theme>
</file>

<file path=ppt/theme/theme9.xml><?xml version="1.0" encoding="utf-8"?>
<a:theme xmlns:a="http://schemas.openxmlformats.org/drawingml/2006/main" name="Dark - No Logo">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25-SIU-Presentation-Template" id="{FCB6F205-58F7-1D44-805B-1A852D34A695}" vid="{EBFB3A85-F79F-2543-8376-041648112D3E}"/>
    </a:ext>
  </a:extLst>
</a:theme>
</file>

<file path=docProps/app.xml><?xml version="1.0" encoding="utf-8"?>
<Properties xmlns="http://schemas.openxmlformats.org/officeDocument/2006/extended-properties" xmlns:vt="http://schemas.openxmlformats.org/officeDocument/2006/docPropsVTypes">
  <Template/>
  <TotalTime>7676</TotalTime>
  <Words>1469</Words>
  <Application>Microsoft Office PowerPoint</Application>
  <PresentationFormat>Widescreen</PresentationFormat>
  <Paragraphs>164</Paragraphs>
  <Slides>23</Slides>
  <Notes>0</Notes>
  <HiddenSlides>0</HiddenSlides>
  <MMClips>0</MMClips>
  <ScaleCrop>false</ScaleCrop>
  <HeadingPairs>
    <vt:vector size="6" baseType="variant">
      <vt:variant>
        <vt:lpstr>Fonts Used</vt:lpstr>
      </vt:variant>
      <vt:variant>
        <vt:i4>6</vt:i4>
      </vt:variant>
      <vt:variant>
        <vt:lpstr>Theme</vt:lpstr>
      </vt:variant>
      <vt:variant>
        <vt:i4>9</vt:i4>
      </vt:variant>
      <vt:variant>
        <vt:lpstr>Slide Titles</vt:lpstr>
      </vt:variant>
      <vt:variant>
        <vt:i4>23</vt:i4>
      </vt:variant>
    </vt:vector>
  </HeadingPairs>
  <TitlesOfParts>
    <vt:vector size="38" baseType="lpstr">
      <vt:lpstr>Aptos</vt:lpstr>
      <vt:lpstr>Arial</vt:lpstr>
      <vt:lpstr>Arial Rounded MT Bold</vt:lpstr>
      <vt:lpstr>Avenir Next LT Pro</vt:lpstr>
      <vt:lpstr>Avenir Next LT Pro Demi</vt:lpstr>
      <vt:lpstr>Avenir Next LT Pro Light</vt:lpstr>
      <vt:lpstr>Light - Horiz Logo</vt:lpstr>
      <vt:lpstr>Maroon - Horiz Logo</vt:lpstr>
      <vt:lpstr>Dark - Horiz Logo</vt:lpstr>
      <vt:lpstr>Light - Vert Logo</vt:lpstr>
      <vt:lpstr>Maroon - Vert Logo</vt:lpstr>
      <vt:lpstr>Dark - Vert Logo</vt:lpstr>
      <vt:lpstr>Light - No Logo</vt:lpstr>
      <vt:lpstr>Maroon - No Logo</vt:lpstr>
      <vt:lpstr>Dark - No Logo</vt:lpstr>
      <vt:lpstr>PowerPoint Presentation</vt:lpstr>
      <vt:lpstr>PowerPoint Presentation</vt:lpstr>
      <vt:lpstr>PowerPoint Presentation</vt:lpstr>
      <vt:lpstr>Walk-in hours for Event Services are ONLY AVAILABLE on the below dates and times </vt:lpstr>
      <vt:lpstr>PowerPoint Presentation</vt:lpstr>
      <vt:lpstr>PowerPoint Presentation</vt:lpstr>
      <vt:lpstr>PowerPoint Presentation</vt:lpstr>
      <vt:lpstr>PowerPoint Presentation</vt:lpstr>
      <vt:lpstr>Scheduling in the Student Center </vt:lpstr>
      <vt:lpstr>PowerPoint Presentation</vt:lpstr>
      <vt:lpstr>Reservations that have Expenses:</vt:lpstr>
      <vt:lpstr>Scheduling in the Student Center </vt:lpstr>
      <vt:lpstr>Scheduling in the Student Center </vt:lpstr>
      <vt:lpstr>Online Scheduling on EMS:</vt:lpstr>
      <vt:lpstr>PowerPoint Presentation</vt:lpstr>
      <vt:lpstr>Catering:</vt:lpstr>
      <vt:lpstr>Catering:</vt:lpstr>
      <vt:lpstr>PowerPoint Presentation</vt:lpstr>
      <vt:lpstr>At Solicitation tables in the Student Center: </vt:lpstr>
      <vt:lpstr>PowerPoint Presentation</vt:lpstr>
      <vt:lpstr>PowerPoint Presentation</vt:lpstr>
      <vt:lpstr>England Student Center Lounge</vt:lpstr>
      <vt:lpstr>We’re here to help!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Halfacre, Eric M</dc:creator>
  <cp:lastModifiedBy>Spann, Emily J</cp:lastModifiedBy>
  <cp:revision>27</cp:revision>
  <cp:lastPrinted>2026-03-18T17:19:31Z</cp:lastPrinted>
  <dcterms:created xsi:type="dcterms:W3CDTF">2024-04-05T14:50:00Z</dcterms:created>
  <dcterms:modified xsi:type="dcterms:W3CDTF">2026-08-10T15:16:37Z</dcterms:modified>
</cp:coreProperties>
</file>